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56" r:id="rId5"/>
    <p:sldId id="260" r:id="rId6"/>
    <p:sldId id="261" r:id="rId7"/>
    <p:sldId id="264" r:id="rId8"/>
    <p:sldId id="281" r:id="rId9"/>
    <p:sldId id="265" r:id="rId10"/>
    <p:sldId id="266" r:id="rId11"/>
    <p:sldId id="268" r:id="rId12"/>
    <p:sldId id="274" r:id="rId13"/>
    <p:sldId id="269" r:id="rId14"/>
    <p:sldId id="270" r:id="rId15"/>
    <p:sldId id="271" r:id="rId16"/>
    <p:sldId id="275" r:id="rId17"/>
    <p:sldId id="276" r:id="rId18"/>
    <p:sldId id="272" r:id="rId19"/>
    <p:sldId id="277" r:id="rId20"/>
    <p:sldId id="273" r:id="rId21"/>
    <p:sldId id="282" r:id="rId22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8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2D-48FD-B04E-44D2E8F975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2D-48FD-B04E-44D2E8F975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2D-48FD-B04E-44D2E8F975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2D-48FD-B04E-44D2E8F975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2D-48FD-B04E-44D2E8F975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ИСПОЛЬЗОВАНИЯ ИМУЩЕСТВА, НАХОДЯЩЕГОСЯ В ГОСУДАРСТВЕННОЙ И МУНИЦИПАЛЬНОЙ СОБСТВЕННОСТИ
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ШТРАФЫ, САНКЦИИ, ВОЗМЕЩЕНИЕ УЩЕРБА
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73808.2</c:v>
                </c:pt>
                <c:pt idx="1">
                  <c:v>1440</c:v>
                </c:pt>
                <c:pt idx="2">
                  <c:v>3800</c:v>
                </c:pt>
                <c:pt idx="3">
                  <c:v>1546.4</c:v>
                </c:pt>
                <c:pt idx="4">
                  <c:v>47103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B7-4933-B8A0-55EC950C0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815550230133437E-4"/>
          <c:y val="0.64031360686985994"/>
          <c:w val="0.99072958271520406"/>
          <c:h val="0.35968639313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5D-45FA-BF4D-9C8E9342BDC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5D-45FA-BF4D-9C8E9342BDC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5D-45FA-BF4D-9C8E9342BDC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5D-45FA-BF4D-9C8E9342BD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ОБЩЕГОСУДАРСТВЕННЫЕ ВОПРОСЫ</c:v>
                </c:pt>
                <c:pt idx="1">
                  <c:v>МУНИЦИПАЛЬНЫЕ ПРОГРАММЫ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33479.699999999997</c:v>
                </c:pt>
                <c:pt idx="1">
                  <c:v>73644.3</c:v>
                </c:pt>
                <c:pt idx="2">
                  <c:v>20573.599999999999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80-433D-A607-6AF94FE7D67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26-413B-99D4-A43E4E5800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Гражданская оборона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26-413B-99D4-A43E4E5800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26-413B-99D4-A43E4E5800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Общеэкономические вопросы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4">
                    <a:alpha val="50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26-413B-99D4-A43E4E58000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26-413B-99D4-A43E4E58000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60002.1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226-413B-99D4-A43E4E58000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Профессиональная подготовка, переподготовка и повышение квалификации</c:v>
                </c:pt>
              </c:strCache>
            </c:strRef>
          </c:tx>
          <c:spPr>
            <a:noFill/>
            <a:ln w="9525" cap="flat" cmpd="sng" algn="ctr">
              <a:solidFill>
                <a:schemeClr val="accent1">
                  <a:lumMod val="60000"/>
                </a:schemeClr>
              </a:solidFill>
              <a:miter lim="800000"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226-413B-99D4-A43E4E58000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lumMod val="60000"/>
                </a:schemeClr>
              </a:solidFill>
              <a:miter lim="800000"/>
            </a:ln>
            <a:effectLst>
              <a:glow rad="63500">
                <a:schemeClr val="accent2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770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26-413B-99D4-A43E4E58000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spPr>
            <a:noFill/>
            <a:ln w="9525" cap="flat" cmpd="sng" algn="ctr">
              <a:solidFill>
                <a:schemeClr val="accent3">
                  <a:lumMod val="60000"/>
                </a:schemeClr>
              </a:solidFill>
              <a:miter lim="800000"/>
            </a:ln>
            <a:effectLst>
              <a:glow rad="63500">
                <a:schemeClr val="accent3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6340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226-413B-99D4-A43E4E58000C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noFill/>
            <a:ln w="9525" cap="flat" cmpd="sng" algn="ctr">
              <a:solidFill>
                <a:schemeClr val="accent4">
                  <a:lumMod val="60000"/>
                </a:schemeClr>
              </a:solidFill>
              <a:miter lim="800000"/>
            </a:ln>
            <a:effectLst>
              <a:glow rad="63500">
                <a:schemeClr val="accent4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1150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226-413B-99D4-A43E4E58000C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tx>
          <c:spPr>
            <a:noFill/>
            <a:ln w="9525" cap="flat" cmpd="sng" algn="ctr">
              <a:solidFill>
                <a:schemeClr val="accent5">
                  <a:lumMod val="60000"/>
                </a:schemeClr>
              </a:solidFill>
              <a:miter lim="800000"/>
            </a:ln>
            <a:effectLst>
              <a:glow rad="63500">
                <a:schemeClr val="accent5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226-413B-99D4-A43E4E5800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41124608"/>
        <c:axId val="41126144"/>
      </c:barChart>
      <c:catAx>
        <c:axId val="411246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126144"/>
        <c:crosses val="autoZero"/>
        <c:auto val="1"/>
        <c:lblAlgn val="ctr"/>
        <c:lblOffset val="100"/>
        <c:noMultiLvlLbl val="0"/>
      </c:catAx>
      <c:valAx>
        <c:axId val="411261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12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0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1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2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3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FCB2-D57F-491A-9D87-565514C3526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92B3-FD21-41ED-8940-01C76B459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9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s54@list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572"/>
            <a:ext cx="10515600" cy="337881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Bahnschrift Condensed" panose="020B0502040204020203" pitchFamily="34" charset="0"/>
              </a:rPr>
              <a:t>Бюджет для граждан </a:t>
            </a:r>
            <a:br>
              <a:rPr lang="ru-RU" sz="6000" b="1" dirty="0" smtClean="0">
                <a:latin typeface="Bahnschrift Condensed" panose="020B0502040204020203" pitchFamily="34" charset="0"/>
              </a:rPr>
            </a:br>
            <a:r>
              <a:rPr lang="ru-RU" sz="6000" dirty="0" smtClean="0">
                <a:latin typeface="Bahnschrift Condensed" panose="020B0502040204020203" pitchFamily="34" charset="0"/>
              </a:rPr>
              <a:t>на 2021 год </a:t>
            </a:r>
            <a:br>
              <a:rPr lang="ru-RU" sz="6000" dirty="0" smtClean="0">
                <a:latin typeface="Bahnschrift Condensed" panose="020B0502040204020203" pitchFamily="34" charset="0"/>
              </a:rPr>
            </a:br>
            <a:r>
              <a:rPr lang="ru-RU" sz="6000" dirty="0" smtClean="0">
                <a:latin typeface="Bahnschrift Condensed" panose="020B0502040204020203" pitchFamily="34" charset="0"/>
              </a:rPr>
              <a:t>и плановый период 2022 и 2023 годов </a:t>
            </a:r>
            <a:endParaRPr lang="ru-RU" sz="6000" dirty="0">
              <a:latin typeface="Bahnschrift Condensed" panose="020B0502040204020203" pitchFamily="34" charset="0"/>
            </a:endParaRPr>
          </a:p>
        </p:txBody>
      </p:sp>
      <p:pic>
        <p:nvPicPr>
          <p:cNvPr id="2050" name="Picture 2" descr="http://mo54.ru/wp-content/uploads/2018/05/log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29" y="3769112"/>
            <a:ext cx="7683190" cy="28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Реализация исполнения муниципальных программ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 на 2021г.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122372"/>
              </p:ext>
            </p:extLst>
          </p:nvPr>
        </p:nvGraphicFramePr>
        <p:xfrm>
          <a:off x="736270" y="1116281"/>
          <a:ext cx="10617530" cy="574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22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71" y="0"/>
            <a:ext cx="4788035" cy="17367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«Другие общегосударственные вопросы»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13014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Monotype Corsiva" panose="03010101010201010101" pitchFamily="66" charset="0"/>
              </a:rPr>
              <a:t>Муниципальная </a:t>
            </a:r>
            <a:r>
              <a:rPr lang="ru-RU" sz="2400" b="1" u="sng" dirty="0" smtClean="0">
                <a:latin typeface="Monotype Corsiva" panose="03010101010201010101" pitchFamily="66" charset="0"/>
              </a:rPr>
              <a:t>программа направлена </a:t>
            </a:r>
            <a:r>
              <a:rPr lang="ru-RU" sz="2400" b="1" u="sng" dirty="0">
                <a:latin typeface="Monotype Corsiva" panose="03010101010201010101" pitchFamily="66" charset="0"/>
              </a:rPr>
              <a:t>на решение вопросов местного значения</a:t>
            </a:r>
            <a:r>
              <a:rPr lang="ru-RU" sz="2400" dirty="0">
                <a:latin typeface="Monotype Corsiva" panose="03010101010201010101" pitchFamily="66" charset="0"/>
              </a:rPr>
              <a:t>: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формирование архивных фондов органов местного самоуправления.</a:t>
            </a:r>
          </a:p>
          <a:p>
            <a:pPr marL="0" indent="0">
              <a:buNone/>
            </a:pPr>
            <a:r>
              <a:rPr lang="ru-RU" sz="2400" b="1" u="sng" dirty="0">
                <a:latin typeface="Monotype Corsiva" panose="03010101010201010101" pitchFamily="66" charset="0"/>
              </a:rPr>
              <a:t>Цели и задачи муниципальной </a:t>
            </a:r>
            <a:r>
              <a:rPr lang="ru-RU" sz="2400" b="1" u="sng" dirty="0" smtClean="0">
                <a:latin typeface="Monotype Corsiva" panose="03010101010201010101" pitchFamily="66" charset="0"/>
              </a:rPr>
              <a:t>программы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Проведение </a:t>
            </a:r>
            <a:r>
              <a:rPr lang="ru-RU" sz="2400" dirty="0">
                <a:latin typeface="Monotype Corsiva" panose="03010101010201010101" pitchFamily="66" charset="0"/>
              </a:rPr>
              <a:t>работы по научно-технической обработке документов, переплет, оформление дел для хранения в соответствии с требованиями руководящих </a:t>
            </a:r>
            <a:r>
              <a:rPr lang="ru-RU" sz="2400" dirty="0" smtClean="0">
                <a:latin typeface="Monotype Corsiva" panose="03010101010201010101" pitchFamily="66" charset="0"/>
              </a:rPr>
              <a:t>документов</a:t>
            </a:r>
          </a:p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Необходимый </a:t>
            </a:r>
            <a:r>
              <a:rPr lang="ru-RU" sz="2400" dirty="0">
                <a:latin typeface="Monotype Corsiva" panose="03010101010201010101" pitchFamily="66" charset="0"/>
              </a:rPr>
              <a:t>объем финансирования </a:t>
            </a:r>
            <a:r>
              <a:rPr lang="ru-RU" sz="2400" dirty="0" smtClean="0">
                <a:latin typeface="Monotype Corsiva" panose="03010101010201010101" pitchFamily="66" charset="0"/>
              </a:rPr>
              <a:t>500,0 тыс</a:t>
            </a:r>
            <a:r>
              <a:rPr lang="ru-RU" sz="2400" dirty="0">
                <a:latin typeface="Monotype Corsiva" panose="03010101010201010101" pitchFamily="66" charset="0"/>
              </a:rPr>
              <a:t>. руб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park.ru/upload/blogs_covers/n_5b8f99437d8fd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718050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6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9788" y="178420"/>
            <a:ext cx="9587671" cy="15611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«Г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ражданская 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оборона» </a:t>
            </a:r>
            <a:b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146" y="1271240"/>
            <a:ext cx="4517313" cy="4597748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39788" y="1048215"/>
            <a:ext cx="5070358" cy="5809785"/>
          </a:xfrm>
        </p:spPr>
        <p:txBody>
          <a:bodyPr>
            <a:noAutofit/>
          </a:bodyPr>
          <a:lstStyle/>
          <a:p>
            <a:r>
              <a:rPr lang="ru-RU" sz="1800" b="1" u="sng" dirty="0">
                <a:latin typeface="Monotype Corsiva" panose="03010101010201010101" pitchFamily="66" charset="0"/>
                <a:cs typeface="Adobe Devanagari" panose="02040503050201020203" pitchFamily="18" charset="0"/>
              </a:rPr>
              <a:t>Муниципальная программа </a:t>
            </a:r>
            <a:r>
              <a:rPr lang="ru-RU" sz="1800" b="1" u="sng" dirty="0" smtClean="0">
                <a:latin typeface="Monotype Corsiva" panose="03010101010201010101" pitchFamily="66" charset="0"/>
                <a:cs typeface="Adobe Devanagari" panose="02040503050201020203" pitchFamily="18" charset="0"/>
              </a:rPr>
              <a:t>направлена </a:t>
            </a:r>
            <a:r>
              <a:rPr lang="ru-RU" sz="1800" b="1" u="sng" dirty="0">
                <a:latin typeface="Monotype Corsiva" panose="03010101010201010101" pitchFamily="66" charset="0"/>
                <a:cs typeface="Adobe Devanagari" panose="02040503050201020203" pitchFamily="18" charset="0"/>
              </a:rPr>
              <a:t>на решение вопросов местного значения: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действий.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содействие в установленном порядке исполнительным органам государственной власти Санкт-Петербурга в сборе и обмене информацией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ситуации;</a:t>
            </a:r>
          </a:p>
          <a:p>
            <a:r>
              <a:rPr lang="ru-RU" sz="1800" b="1" u="sng" dirty="0" smtClean="0">
                <a:latin typeface="Monotype Corsiva" panose="03010101010201010101" pitchFamily="66" charset="0"/>
              </a:rPr>
              <a:t>Цели </a:t>
            </a:r>
            <a:r>
              <a:rPr lang="ru-RU" sz="1800" b="1" u="sng" dirty="0">
                <a:latin typeface="Monotype Corsiva" panose="03010101010201010101" pitchFamily="66" charset="0"/>
              </a:rPr>
              <a:t>и задачи муниципальной </a:t>
            </a:r>
            <a:r>
              <a:rPr lang="ru-RU" sz="1800" b="1" u="sng" dirty="0" smtClean="0">
                <a:latin typeface="Monotype Corsiva" panose="03010101010201010101" pitchFamily="66" charset="0"/>
              </a:rPr>
              <a:t>программы</a:t>
            </a:r>
          </a:p>
          <a:p>
            <a:r>
              <a:rPr lang="ru-RU" sz="1800" dirty="0" smtClean="0">
                <a:latin typeface="Monotype Corsiva" panose="03010101010201010101" pitchFamily="66" charset="0"/>
              </a:rPr>
              <a:t>Повышение </a:t>
            </a:r>
            <a:r>
              <a:rPr lang="ru-RU" sz="1800" dirty="0">
                <a:latin typeface="Monotype Corsiva" panose="03010101010201010101" pitchFamily="66" charset="0"/>
              </a:rPr>
              <a:t>готовности и способности жителей муниципального округа к действиям в чрезвычайных ситуациях, а также повышение уровня знаний в вопросах </a:t>
            </a:r>
            <a:r>
              <a:rPr lang="ru-RU" sz="1800" dirty="0" smtClean="0">
                <a:latin typeface="Monotype Corsiva" panose="03010101010201010101" pitchFamily="66" charset="0"/>
              </a:rPr>
              <a:t>гражданской обороны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Необходимый объем финансирования </a:t>
            </a:r>
            <a:r>
              <a:rPr lang="ru-RU" sz="1800" dirty="0" smtClean="0">
                <a:latin typeface="Monotype Corsiva" panose="03010101010201010101" pitchFamily="66" charset="0"/>
              </a:rPr>
              <a:t>100,0 тыс</a:t>
            </a:r>
            <a:r>
              <a:rPr lang="ru-RU" sz="1800" dirty="0">
                <a:latin typeface="Monotype Corsiva" panose="03010101010201010101" pitchFamily="66" charset="0"/>
              </a:rPr>
              <a:t>. руб</a:t>
            </a:r>
            <a:r>
              <a:rPr lang="ru-RU" sz="1800" dirty="0" smtClean="0">
                <a:latin typeface="Monotype Corsiva" panose="03010101010201010101" pitchFamily="66" charset="0"/>
              </a:rPr>
              <a:t>.</a:t>
            </a:r>
            <a:endParaRPr lang="ru-RU" sz="1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90006"/>
            <a:ext cx="10515600" cy="8550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национальной безопасности и правоохранительной деятельности</a:t>
            </a:r>
            <a:r>
              <a:rPr lang="ru-RU" sz="2700" b="1" dirty="0"/>
              <a:t>» </a:t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0031"/>
            <a:ext cx="10515600" cy="57179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u="sng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 направлена </a:t>
            </a:r>
            <a:r>
              <a:rPr lang="ru-RU" b="1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решение вопросов местного значения</a:t>
            </a:r>
            <a:r>
              <a:rPr lang="ru-RU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участие в деятельности по </a:t>
            </a:r>
            <a:r>
              <a:rPr lang="ru-RU" sz="31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профилактике правонарушений </a:t>
            </a:r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Санкт-Петербурге в формах и порядке, установленных законодательством Санкт-Петербурга</a:t>
            </a:r>
          </a:p>
          <a:p>
            <a:pPr algn="just"/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участие в </a:t>
            </a:r>
            <a:r>
              <a:rPr lang="ru-RU" sz="31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профилактике терроризма и экстремизма</a:t>
            </a:r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также минимизации и (или) ликвидации последствий проявления терроризма и экстремизма на территории муниципального образования;</a:t>
            </a:r>
          </a:p>
          <a:p>
            <a:pPr algn="just"/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участие в установленном порядке в мероприятиях </a:t>
            </a:r>
            <a:r>
              <a:rPr lang="ru-RU" sz="31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 профилактике незаконного потребления наркотических средств и психотропных веществ</a:t>
            </a:r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новых потенциально опасных психоактивных веществ, наркомании в Санкт-Петербурге;</a:t>
            </a:r>
          </a:p>
          <a:p>
            <a:pPr algn="just"/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участие в реализации мероприятий по </a:t>
            </a:r>
            <a:r>
              <a:rPr lang="ru-RU" sz="31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охране здоровья граждан от воздействия окружающего табачного дыма</a:t>
            </a:r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и последствий потребления табака на территории муниципального образования</a:t>
            </a:r>
          </a:p>
          <a:p>
            <a:pPr algn="just"/>
            <a:r>
              <a:rPr lang="ru-RU" sz="31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участие в создании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муниципального образования, социальную и культурную адаптацию мигрантов, </a:t>
            </a:r>
            <a:r>
              <a:rPr lang="ru-RU" sz="31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профилактику межнациональных (межэтнических) конфликтов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Необходимый объем финансирования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300,0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тыс.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61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49134"/>
            <a:ext cx="3932237" cy="207412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Monotype Corsiva" panose="03010101010201010101" pitchFamily="66" charset="0"/>
              </a:rPr>
              <a:t>«Общеэкономические вопросы»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/>
              <a:t>Цели и задачи муниципальной </a:t>
            </a:r>
            <a:r>
              <a:rPr lang="ru-RU" sz="4200" b="1" dirty="0" smtClean="0"/>
              <a:t>программы</a:t>
            </a:r>
          </a:p>
          <a:p>
            <a:r>
              <a:rPr lang="ru-RU" dirty="0" smtClean="0"/>
              <a:t>1</a:t>
            </a:r>
            <a:r>
              <a:rPr lang="ru-RU" dirty="0"/>
              <a:t>)	</a:t>
            </a:r>
            <a:r>
              <a:rPr lang="ru-RU" sz="3800" dirty="0"/>
              <a:t>Трудоустройство молодёжи, их социальная адаптация и подготовка к профессиональной трудовой деятельности ;</a:t>
            </a:r>
          </a:p>
          <a:p>
            <a:r>
              <a:rPr lang="ru-RU" sz="3800" dirty="0"/>
              <a:t>2)	Обеспечение занятости несовершеннолетних граждан в возрасте от 14 до 18 лет, возможность приобщить учащихся и молодых специалистов к труду, приобрести опыт межличностного взаимодействия в трудовом коллективе;</a:t>
            </a:r>
          </a:p>
          <a:p>
            <a:r>
              <a:rPr lang="ru-RU" sz="3800" dirty="0"/>
              <a:t>3)	Обеспечение правовых и социальных гарантий в области труда и занятости несовершеннолетних;</a:t>
            </a:r>
          </a:p>
          <a:p>
            <a:r>
              <a:rPr lang="ru-RU" sz="3800" dirty="0"/>
              <a:t>4)	Поддержание функционирования системы общественных работ на территории муниципального образования;</a:t>
            </a:r>
          </a:p>
          <a:p>
            <a:r>
              <a:rPr lang="ru-RU" sz="3800" dirty="0"/>
              <a:t>5)	Временное трудоустройство безработных граждан, испытывающих трудности в поиске работы.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1338146"/>
            <a:ext cx="3932237" cy="453084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1800" b="1" dirty="0">
                <a:latin typeface="Monotype Corsiva" panose="03010101010201010101" pitchFamily="66" charset="0"/>
              </a:rPr>
              <a:t>Муниципальная программа </a:t>
            </a:r>
            <a:r>
              <a:rPr lang="ru-RU" sz="1800" b="1" dirty="0" smtClean="0">
                <a:latin typeface="Monotype Corsiva" panose="03010101010201010101" pitchFamily="66" charset="0"/>
              </a:rPr>
              <a:t>направлена </a:t>
            </a:r>
            <a:r>
              <a:rPr lang="ru-RU" sz="1800" b="1" dirty="0">
                <a:latin typeface="Monotype Corsiva" panose="03010101010201010101" pitchFamily="66" charset="0"/>
              </a:rPr>
              <a:t>на решение вопросов местного </a:t>
            </a:r>
            <a:r>
              <a:rPr lang="ru-RU" sz="1800" b="1" dirty="0" smtClean="0">
                <a:latin typeface="Monotype Corsiva" panose="03010101010201010101" pitchFamily="66" charset="0"/>
              </a:rPr>
              <a:t>значения:</a:t>
            </a:r>
            <a:endParaRPr lang="ru-RU" sz="1800" b="1" dirty="0">
              <a:latin typeface="Monotype Corsiva" panose="03010101010201010101" pitchFamily="66" charset="0"/>
            </a:endParaRPr>
          </a:p>
          <a:p>
            <a:r>
              <a:rPr lang="ru-RU" sz="1800" dirty="0" smtClean="0">
                <a:latin typeface="Monotype Corsiva" panose="03010101010201010101" pitchFamily="66" charset="0"/>
              </a:rPr>
              <a:t>- по </a:t>
            </a:r>
            <a:r>
              <a:rPr lang="ru-RU" sz="1800" dirty="0">
                <a:latin typeface="Monotype Corsiva" panose="03010101010201010101" pitchFamily="66" charset="0"/>
              </a:rPr>
              <a:t>участию в организации и финансировании: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проведения оплачиваемых общественных работ для безработных граждан, испытывающих трудности в поиске работы;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временного трудоустройства несовершеннолетних в возрасте от 14 до 18 лет в свободное от учебы</a:t>
            </a:r>
          </a:p>
          <a:p>
            <a:r>
              <a:rPr lang="ru-RU" sz="1800" dirty="0" smtClean="0">
                <a:latin typeface="Monotype Corsiva" panose="03010101010201010101" pitchFamily="66" charset="0"/>
              </a:rPr>
              <a:t>Необходимый </a:t>
            </a:r>
            <a:r>
              <a:rPr lang="ru-RU" sz="1800" dirty="0">
                <a:latin typeface="Monotype Corsiva" panose="03010101010201010101" pitchFamily="66" charset="0"/>
              </a:rPr>
              <a:t>объем финансирования </a:t>
            </a:r>
            <a:r>
              <a:rPr lang="ru-RU" sz="1800" dirty="0" smtClean="0">
                <a:latin typeface="Monotype Corsiva" panose="03010101010201010101" pitchFamily="66" charset="0"/>
              </a:rPr>
              <a:t>1285,7 </a:t>
            </a:r>
            <a:r>
              <a:rPr lang="ru-RU" sz="1800" dirty="0">
                <a:latin typeface="Monotype Corsiva" panose="03010101010201010101" pitchFamily="66" charset="0"/>
              </a:rPr>
              <a:t>тыс. руб.</a:t>
            </a:r>
          </a:p>
          <a:p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5207620"/>
            <a:ext cx="10346768" cy="16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1230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«</a:t>
            </a:r>
            <a:r>
              <a:rPr lang="ru-RU" b="1" i="1" dirty="0"/>
              <a:t>Другие вопросы в области национальной экономики» </a:t>
            </a:r>
            <a:br>
              <a:rPr lang="ru-RU" b="1" i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838199" y="1282390"/>
            <a:ext cx="6376639" cy="4894573"/>
          </a:xfrm>
          <a:pattFill prst="plaid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Monotype Corsiva" panose="03010101010201010101" pitchFamily="66" charset="0"/>
              </a:rPr>
              <a:t>Муниципальная </a:t>
            </a:r>
            <a:r>
              <a:rPr lang="ru-RU" sz="1800" b="1" dirty="0">
                <a:latin typeface="Monotype Corsiva" panose="03010101010201010101" pitchFamily="66" charset="0"/>
              </a:rPr>
              <a:t>программа </a:t>
            </a:r>
            <a:r>
              <a:rPr lang="ru-RU" sz="1800" b="1" dirty="0" smtClean="0">
                <a:latin typeface="Monotype Corsiva" panose="03010101010201010101" pitchFamily="66" charset="0"/>
              </a:rPr>
              <a:t>направлена </a:t>
            </a:r>
            <a:r>
              <a:rPr lang="ru-RU" sz="1800" b="1" dirty="0">
                <a:latin typeface="Monotype Corsiva" panose="03010101010201010101" pitchFamily="66" charset="0"/>
              </a:rPr>
              <a:t>на решение вопросов местного значения </a:t>
            </a:r>
            <a:r>
              <a:rPr lang="ru-RU" sz="1800" dirty="0" smtClean="0">
                <a:latin typeface="Monotype Corsiva" panose="03010101010201010101" pitchFamily="66" charset="0"/>
              </a:rPr>
              <a:t>по </a:t>
            </a:r>
            <a:r>
              <a:rPr lang="ru-RU" sz="1800" dirty="0">
                <a:latin typeface="Monotype Corsiva" panose="03010101010201010101" pitchFamily="66" charset="0"/>
              </a:rPr>
              <a:t>участию в организации и финансировании: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содействие развитию малого бизнеса на территории муниципального </a:t>
            </a:r>
            <a:r>
              <a:rPr lang="ru-RU" sz="1800" dirty="0" smtClean="0">
                <a:latin typeface="Monotype Corsiva" panose="03010101010201010101" pitchFamily="66" charset="0"/>
              </a:rPr>
              <a:t>образования</a:t>
            </a:r>
          </a:p>
          <a:p>
            <a:pPr marL="0" indent="0">
              <a:buNone/>
            </a:pPr>
            <a:r>
              <a:rPr lang="ru-RU" sz="1800" b="1" dirty="0" smtClean="0">
                <a:latin typeface="Monotype Corsiva" panose="03010101010201010101" pitchFamily="66" charset="0"/>
              </a:rPr>
              <a:t>Цели </a:t>
            </a:r>
            <a:r>
              <a:rPr lang="ru-RU" sz="1800" b="1" dirty="0">
                <a:latin typeface="Monotype Corsiva" panose="03010101010201010101" pitchFamily="66" charset="0"/>
              </a:rPr>
              <a:t>и задачи муниципальной </a:t>
            </a:r>
            <a:r>
              <a:rPr lang="ru-RU" sz="1800" b="1" dirty="0" smtClean="0">
                <a:latin typeface="Monotype Corsiva" panose="03010101010201010101" pitchFamily="66" charset="0"/>
              </a:rPr>
              <a:t>программы</a:t>
            </a:r>
          </a:p>
          <a:p>
            <a:pPr marL="0" indent="0">
              <a:buNone/>
            </a:pPr>
            <a:r>
              <a:rPr lang="ru-RU" sz="1800" dirty="0" smtClean="0">
                <a:latin typeface="Monotype Corsiva" panose="03010101010201010101" pitchFamily="66" charset="0"/>
              </a:rPr>
              <a:t>1)Сбалансированное </a:t>
            </a:r>
            <a:r>
              <a:rPr lang="ru-RU" sz="1800" dirty="0">
                <a:latin typeface="Monotype Corsiva" panose="03010101010201010101" pitchFamily="66" charset="0"/>
              </a:rPr>
              <a:t>развитие малого бизнеса и потребительского рынка в целях максимально полного удовлетворения возрастающих потребностей населения;</a:t>
            </a:r>
          </a:p>
          <a:p>
            <a:pPr marL="0" indent="0">
              <a:buNone/>
            </a:pPr>
            <a:r>
              <a:rPr lang="ru-RU" sz="1800" dirty="0" smtClean="0">
                <a:latin typeface="Monotype Corsiva" panose="03010101010201010101" pitchFamily="66" charset="0"/>
              </a:rPr>
              <a:t>2)Активизация </a:t>
            </a:r>
            <a:r>
              <a:rPr lang="ru-RU" sz="1800" dirty="0">
                <a:latin typeface="Monotype Corsiva" panose="03010101010201010101" pitchFamily="66" charset="0"/>
              </a:rPr>
              <a:t>развития субъектов малого предпринимательства;</a:t>
            </a:r>
          </a:p>
          <a:p>
            <a:pPr marL="0" indent="0">
              <a:buNone/>
            </a:pPr>
            <a:r>
              <a:rPr lang="ru-RU" sz="1800" dirty="0" smtClean="0">
                <a:latin typeface="Monotype Corsiva" panose="03010101010201010101" pitchFamily="66" charset="0"/>
              </a:rPr>
              <a:t>3)Создание </a:t>
            </a:r>
            <a:r>
              <a:rPr lang="ru-RU" sz="1800" dirty="0">
                <a:latin typeface="Monotype Corsiva" panose="03010101010201010101" pitchFamily="66" charset="0"/>
              </a:rPr>
              <a:t>форм организации и обслуживания населения предприятиями торговли и бытовых услуг;</a:t>
            </a:r>
          </a:p>
          <a:p>
            <a:pPr marL="0" indent="0">
              <a:buNone/>
            </a:pPr>
            <a:r>
              <a:rPr lang="ru-RU" sz="1800" dirty="0" smtClean="0">
                <a:latin typeface="Monotype Corsiva" panose="03010101010201010101" pitchFamily="66" charset="0"/>
              </a:rPr>
              <a:t>4)Обеспечение </a:t>
            </a:r>
            <a:r>
              <a:rPr lang="ru-RU" sz="1800" dirty="0">
                <a:latin typeface="Monotype Corsiva" panose="03010101010201010101" pitchFamily="66" charset="0"/>
              </a:rPr>
              <a:t>прав граждан на безопасность и качество товаров, усиление защиты прав </a:t>
            </a:r>
            <a:r>
              <a:rPr lang="ru-RU" sz="1800" dirty="0" smtClean="0">
                <a:latin typeface="Monotype Corsiva" panose="03010101010201010101" pitchFamily="66" charset="0"/>
              </a:rPr>
              <a:t>потребителей</a:t>
            </a:r>
          </a:p>
          <a:p>
            <a:pPr marL="0" indent="0">
              <a:buNone/>
            </a:pPr>
            <a:endParaRPr lang="ru-RU" sz="18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1800" dirty="0">
                <a:latin typeface="Monotype Corsiva" panose="03010101010201010101" pitchFamily="66" charset="0"/>
              </a:rPr>
              <a:t>Необходимый объем </a:t>
            </a:r>
            <a:r>
              <a:rPr lang="ru-RU" sz="1800" dirty="0" smtClean="0">
                <a:latin typeface="Monotype Corsiva" panose="03010101010201010101" pitchFamily="66" charset="0"/>
              </a:rPr>
              <a:t>финансирования 35,0 тыс</a:t>
            </a:r>
            <a:r>
              <a:rPr lang="ru-RU" sz="1800" dirty="0">
                <a:latin typeface="Monotype Corsiva" panose="03010101010201010101" pitchFamily="66" charset="0"/>
              </a:rPr>
              <a:t>. руб</a:t>
            </a:r>
            <a:r>
              <a:rPr lang="ru-RU" sz="1400" dirty="0" smtClean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2468" y="1661532"/>
            <a:ext cx="3871332" cy="4393579"/>
          </a:xfrm>
          <a:prstGeom prst="rect">
            <a:avLst/>
          </a:prstGeom>
          <a:pattFill prst="zigZag">
            <a:fgClr>
              <a:srgbClr val="FFFF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7008813" y="263525"/>
            <a:ext cx="5183187" cy="37623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11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10515599" cy="546410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«Благоустройство</a:t>
            </a:r>
            <a:r>
              <a:rPr lang="ru-RU" b="1" dirty="0">
                <a:latin typeface="Monotype Corsiva" panose="03010101010201010101" pitchFamily="66" charset="0"/>
              </a:rPr>
              <a:t>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336" y="1279398"/>
            <a:ext cx="4620051" cy="521061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722" y="1003611"/>
            <a:ext cx="6322741" cy="5486399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Monotype Corsiva" panose="03010101010201010101" pitchFamily="66" charset="0"/>
              </a:rPr>
              <a:t>Муниципальная </a:t>
            </a:r>
            <a:r>
              <a:rPr lang="ru-RU" sz="1800" b="1" dirty="0" smtClean="0">
                <a:latin typeface="Monotype Corsiva" panose="03010101010201010101" pitchFamily="66" charset="0"/>
              </a:rPr>
              <a:t>программа направленна </a:t>
            </a:r>
            <a:r>
              <a:rPr lang="ru-RU" sz="1800" b="1" dirty="0">
                <a:latin typeface="Monotype Corsiva" panose="03010101010201010101" pitchFamily="66" charset="0"/>
              </a:rPr>
              <a:t>на решение вопроса местного значения: 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организация благоустройства территории муниципального образования в соответствии с законодательством в сфере благоустройства 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осуществление работ в сфере озеленения на территории муниципального образования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проведение в установленном порядке минимально необходимых мероприятий по обеспечению доступности городской среды для маломобильных групп населения на внутриквартальных территориях муниципального образования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размещение, содержание и ремонт искусственных неровностей на внутриквартальных проездах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Необходимый объем финансирования </a:t>
            </a:r>
            <a:r>
              <a:rPr lang="ru-RU" sz="1800" dirty="0" smtClean="0">
                <a:latin typeface="Monotype Corsiva" panose="03010101010201010101" pitchFamily="66" charset="0"/>
              </a:rPr>
              <a:t>60002,1 тыс</a:t>
            </a:r>
            <a:r>
              <a:rPr lang="ru-RU" sz="1800" dirty="0">
                <a:latin typeface="Monotype Corsiva" panose="03010101010201010101" pitchFamily="66" charset="0"/>
              </a:rPr>
              <a:t>. руб</a:t>
            </a:r>
            <a:r>
              <a:rPr lang="ru-RU" sz="1800" dirty="0" smtClean="0">
                <a:latin typeface="Monotype Corsiva" panose="03010101010201010101" pitchFamily="66" charset="0"/>
              </a:rPr>
              <a:t>.</a:t>
            </a:r>
            <a:endParaRPr lang="ru-RU" sz="1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8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«Другие </a:t>
            </a:r>
            <a:r>
              <a:rPr lang="ru-RU" b="1" dirty="0">
                <a:latin typeface="Monotype Corsiva" panose="03010101010201010101" pitchFamily="66" charset="0"/>
              </a:rPr>
              <a:t>вопросы в области образования» 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Необходимый объем финансирования </a:t>
            </a:r>
            <a:r>
              <a:rPr lang="ru-RU" sz="2700" dirty="0" smtClean="0">
                <a:latin typeface="Monotype Corsiva" panose="03010101010201010101" pitchFamily="66" charset="0"/>
              </a:rPr>
              <a:t>770,0 тыс</a:t>
            </a:r>
            <a:r>
              <a:rPr lang="ru-RU" sz="2700" dirty="0">
                <a:latin typeface="Monotype Corsiva" panose="03010101010201010101" pitchFamily="66" charset="0"/>
              </a:rPr>
              <a:t>. </a:t>
            </a:r>
            <a:r>
              <a:rPr lang="ru-RU" sz="2700" dirty="0" smtClean="0">
                <a:latin typeface="Monotype Corsiva" panose="03010101010201010101" pitchFamily="66" charset="0"/>
              </a:rPr>
              <a:t>руб.</a:t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>Муниципальная </a:t>
            </a:r>
            <a:r>
              <a:rPr lang="ru-RU" sz="2700" dirty="0">
                <a:latin typeface="Monotype Corsiva" panose="03010101010201010101" pitchFamily="66" charset="0"/>
              </a:rPr>
              <a:t>программа направлена на решение вопроса местного значения:</a:t>
            </a:r>
            <a:br>
              <a:rPr lang="ru-RU" sz="2700" dirty="0">
                <a:latin typeface="Monotype Corsiva" panose="03010101010201010101" pitchFamily="66" charset="0"/>
              </a:rPr>
            </a:br>
            <a:endParaRPr lang="ru-RU" sz="27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014413" y="1690688"/>
            <a:ext cx="5157787" cy="823912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- проведение работ по военно-патриотическому воспитанию граждан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- участие в реализации мер по профилактике дорожно-транспортного травматизма на территории муниципального образования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3016251"/>
            <a:ext cx="5183188" cy="3507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13" y="3016251"/>
            <a:ext cx="4906536" cy="3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«Другие </a:t>
            </a:r>
            <a:r>
              <a:rPr lang="ru-RU" b="1" dirty="0"/>
              <a:t>вопросы в области культуры, кинематографии»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smtClean="0"/>
              <a:t>организация </a:t>
            </a:r>
            <a:r>
              <a:rPr lang="ru-RU" dirty="0"/>
              <a:t>и </a:t>
            </a:r>
            <a:r>
              <a:rPr lang="ru-RU" dirty="0" smtClean="0"/>
              <a:t>проведение </a:t>
            </a:r>
            <a:r>
              <a:rPr lang="ru-RU" dirty="0"/>
              <a:t>местных и участие в организации и проведении городских праздничных и иных зрелищных мероприятий </a:t>
            </a:r>
          </a:p>
          <a:p>
            <a:r>
              <a:rPr lang="ru-RU" dirty="0"/>
              <a:t>- организация и </a:t>
            </a:r>
            <a:r>
              <a:rPr lang="ru-RU" dirty="0" smtClean="0"/>
              <a:t>проведение </a:t>
            </a:r>
            <a:r>
              <a:rPr lang="ru-RU" dirty="0"/>
              <a:t>досуговых мероприятий для жителей муниципального образования.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447" y="1504991"/>
            <a:ext cx="45246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0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8421"/>
            <a:ext cx="10515600" cy="6467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latin typeface="Monotype Corsiva" panose="03010101010201010101" pitchFamily="66" charset="0"/>
              </a:rPr>
              <a:t>Массовый </a:t>
            </a:r>
            <a:r>
              <a:rPr lang="ru-RU" b="1" dirty="0">
                <a:latin typeface="Monotype Corsiva" panose="03010101010201010101" pitchFamily="66" charset="0"/>
              </a:rPr>
              <a:t>спорт»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03250"/>
            <a:ext cx="7895063" cy="5731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Monotype Corsiva" panose="03010101010201010101" pitchFamily="66" charset="0"/>
              </a:rPr>
              <a:t>Муниципальная программа </a:t>
            </a:r>
            <a:r>
              <a:rPr lang="ru-RU" sz="1800" b="1" dirty="0" smtClean="0">
                <a:latin typeface="Monotype Corsiva" panose="03010101010201010101" pitchFamily="66" charset="0"/>
              </a:rPr>
              <a:t>направлена на </a:t>
            </a:r>
            <a:r>
              <a:rPr lang="ru-RU" sz="1800" b="1" dirty="0">
                <a:latin typeface="Monotype Corsiva" panose="03010101010201010101" pitchFamily="66" charset="0"/>
              </a:rPr>
              <a:t>решение вопроса местного значения 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- обеспечению условий для развития на территории муниципального образования физической культуры и массового спорта, организация и проведение официальных физкультурных мероприятий, физкультурно-оздоровительных мероприятий и спортивных мероприятий муниципального образования </a:t>
            </a:r>
          </a:p>
          <a:p>
            <a:pPr marL="0" indent="0">
              <a:buNone/>
            </a:pPr>
            <a:r>
              <a:rPr lang="ru-RU" sz="1800" b="1" dirty="0">
                <a:latin typeface="Monotype Corsiva" panose="03010101010201010101" pitchFamily="66" charset="0"/>
              </a:rPr>
              <a:t>Цели и задачи муниципальной </a:t>
            </a:r>
            <a:r>
              <a:rPr lang="ru-RU" sz="1800" b="1" dirty="0" smtClean="0">
                <a:latin typeface="Monotype Corsiva" panose="03010101010201010101" pitchFamily="66" charset="0"/>
              </a:rPr>
              <a:t>программы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1</a:t>
            </a:r>
            <a:r>
              <a:rPr lang="ru-RU" sz="1800" dirty="0" smtClean="0">
                <a:latin typeface="Monotype Corsiva" panose="03010101010201010101" pitchFamily="66" charset="0"/>
              </a:rPr>
              <a:t>)  </a:t>
            </a:r>
            <a:r>
              <a:rPr lang="ru-RU" sz="1800" dirty="0">
                <a:latin typeface="Monotype Corsiva" panose="03010101010201010101" pitchFamily="66" charset="0"/>
              </a:rPr>
              <a:t>Комплексное решение проблем развития массовой физической культуры и спорта на территории МО №54, направленное на создание оптимальных условий для физического, спортивного и духовного совершенствования, укрепление здоровья граждан, приобщения различных групп населения, в первую очередь детей, к систематическим занятиям физической культурой и спортом.</a:t>
            </a:r>
          </a:p>
          <a:p>
            <a:r>
              <a:rPr lang="ru-RU" sz="1800" dirty="0">
                <a:latin typeface="Monotype Corsiva" panose="03010101010201010101" pitchFamily="66" charset="0"/>
              </a:rPr>
              <a:t>2</a:t>
            </a:r>
            <a:r>
              <a:rPr lang="ru-RU" sz="1800" dirty="0" smtClean="0">
                <a:latin typeface="Monotype Corsiva" panose="03010101010201010101" pitchFamily="66" charset="0"/>
              </a:rPr>
              <a:t>) Создание </a:t>
            </a:r>
            <a:r>
              <a:rPr lang="ru-RU" sz="1800" dirty="0">
                <a:latin typeface="Monotype Corsiva" panose="03010101010201010101" pitchFamily="66" charset="0"/>
              </a:rPr>
              <a:t>условий для занятий физической культурой и спортом на территории муниципального образования;</a:t>
            </a:r>
          </a:p>
          <a:p>
            <a:r>
              <a:rPr lang="ru-RU" sz="1800" dirty="0" smtClean="0">
                <a:latin typeface="Monotype Corsiva" panose="03010101010201010101" pitchFamily="66" charset="0"/>
              </a:rPr>
              <a:t>3)Приобщение </a:t>
            </a:r>
            <a:r>
              <a:rPr lang="ru-RU" sz="1800" dirty="0">
                <a:latin typeface="Monotype Corsiva" panose="03010101010201010101" pitchFamily="66" charset="0"/>
              </a:rPr>
              <a:t>к здоровому образу жизни и активному досугу наибольшее число жителей муниципального образования;</a:t>
            </a:r>
          </a:p>
          <a:p>
            <a:r>
              <a:rPr lang="ru-RU" sz="1800" dirty="0" smtClean="0">
                <a:latin typeface="Monotype Corsiva" panose="03010101010201010101" pitchFamily="66" charset="0"/>
              </a:rPr>
              <a:t>4</a:t>
            </a:r>
            <a:r>
              <a:rPr lang="ru-RU" sz="1800" dirty="0">
                <a:latin typeface="Monotype Corsiva" panose="03010101010201010101" pitchFamily="66" charset="0"/>
              </a:rPr>
              <a:t>)</a:t>
            </a:r>
            <a:r>
              <a:rPr lang="ru-RU" sz="1800" dirty="0" smtClean="0">
                <a:latin typeface="Monotype Corsiva" panose="03010101010201010101" pitchFamily="66" charset="0"/>
              </a:rPr>
              <a:t> </a:t>
            </a:r>
            <a:r>
              <a:rPr lang="ru-RU" sz="1800" dirty="0">
                <a:latin typeface="Monotype Corsiva" panose="03010101010201010101" pitchFamily="66" charset="0"/>
              </a:rPr>
              <a:t>Массовое вовлечение в занятия физической культурой и спортом граждан всех возрастных категорий посредством сочетания различных соревновательных </a:t>
            </a:r>
            <a:r>
              <a:rPr lang="ru-RU" sz="1800" dirty="0" smtClean="0">
                <a:latin typeface="Monotype Corsiva" panose="03010101010201010101" pitchFamily="66" charset="0"/>
              </a:rPr>
              <a:t>систем</a:t>
            </a:r>
          </a:p>
          <a:p>
            <a:pPr marL="0" indent="0">
              <a:buNone/>
            </a:pPr>
            <a:r>
              <a:rPr lang="ru-RU" sz="1800" dirty="0" smtClean="0">
                <a:latin typeface="Monotype Corsiva" panose="03010101010201010101" pitchFamily="66" charset="0"/>
              </a:rPr>
              <a:t>Необходимый </a:t>
            </a:r>
            <a:r>
              <a:rPr lang="ru-RU" sz="1800" dirty="0">
                <a:latin typeface="Monotype Corsiva" panose="03010101010201010101" pitchFamily="66" charset="0"/>
              </a:rPr>
              <a:t>объем </a:t>
            </a:r>
            <a:r>
              <a:rPr lang="ru-RU" sz="1800" dirty="0" smtClean="0">
                <a:latin typeface="Monotype Corsiva" panose="03010101010201010101" pitchFamily="66" charset="0"/>
              </a:rPr>
              <a:t>финансирования 1150,0  тыс</a:t>
            </a:r>
            <a:r>
              <a:rPr lang="ru-RU" sz="1800" dirty="0">
                <a:latin typeface="Monotype Corsiva" panose="03010101010201010101" pitchFamily="66" charset="0"/>
              </a:rPr>
              <a:t>. руб</a:t>
            </a:r>
            <a:r>
              <a:rPr lang="ru-RU" sz="1800" dirty="0" smtClean="0">
                <a:latin typeface="Monotype Corsiva" panose="03010101010201010101" pitchFamily="66" charset="0"/>
              </a:rPr>
              <a:t>.</a:t>
            </a:r>
            <a:endParaRPr lang="ru-RU" sz="1800" dirty="0">
              <a:latin typeface="Monotype Corsiva" panose="03010101010201010101" pitchFamily="66" charset="0"/>
            </a:endParaRPr>
          </a:p>
          <a:p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0391" y="825192"/>
            <a:ext cx="3847170" cy="491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6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365125"/>
            <a:ext cx="440473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Bahnschrift SemiBold Condensed" panose="020B0502040204020203" pitchFamily="34" charset="0"/>
              </a:rPr>
              <a:t/>
            </a:r>
            <a:br>
              <a:rPr lang="ru-RU" sz="3600" dirty="0" smtClean="0">
                <a:latin typeface="Bahnschrift SemiBold Condensed" panose="020B0502040204020203" pitchFamily="34" charset="0"/>
              </a:rPr>
            </a:br>
            <a:endParaRPr lang="ru-RU" sz="36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5072" y="1825625"/>
            <a:ext cx="3867856" cy="4351338"/>
          </a:xfrm>
          <a:prstGeom prst="rect">
            <a:avLst/>
          </a:prstGeom>
        </p:spPr>
      </p:pic>
      <p:pic>
        <p:nvPicPr>
          <p:cNvPr id="4098" name="Picture 2" descr="http://mo54.ru/wp-content/uploads/2018/05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32" y="470693"/>
            <a:ext cx="4025590" cy="13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Бюджет внутригородского муниципального образования</a:t>
            </a:r>
            <a:b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</a:b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Санкт-Петербурга муниципальный округ № 54 </a:t>
            </a:r>
            <a:b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</a:b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на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2021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год и плановый период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2022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и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2023 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годов был принят решением Муниципального Совета от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09.12.2020г</a:t>
            </a:r>
            <a:r>
              <a:rPr lang="ru-RU" sz="3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.  </a:t>
            </a:r>
            <a:r>
              <a:rPr lang="ru-RU" sz="3200" dirty="0" smtClean="0">
                <a:solidFill>
                  <a:prstClr val="black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№ 12/48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6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«Периодическая </a:t>
            </a:r>
            <a:r>
              <a:rPr lang="ru-RU" dirty="0">
                <a:latin typeface="Monotype Corsiva" panose="03010101010201010101" pitchFamily="66" charset="0"/>
              </a:rPr>
              <a:t>печать и издательства»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Цели </a:t>
            </a:r>
            <a:r>
              <a:rPr lang="ru-RU" dirty="0"/>
              <a:t>и задачи муниципальной программы: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7" y="2326944"/>
            <a:ext cx="5157787" cy="42745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выпуск муниципальной газеты «Новости правобережья» и информационного бюллетеня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Информационное обеспечение деятельности органов местного самоуправления на территории муниципального образования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Доведение до сведения жителей округа информации о проводимых мероприятиях в социальной, культурной и иных сферах деятельности органов местного самоуправления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Своевременное информирование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</a:p>
          <a:p>
            <a:pPr marL="0" indent="0">
              <a:buNone/>
            </a:pPr>
            <a:r>
              <a:rPr lang="ru-RU" sz="29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Необходимый </a:t>
            </a:r>
            <a:r>
              <a:rPr lang="ru-RU" sz="29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объем финансирования </a:t>
            </a:r>
            <a:r>
              <a:rPr lang="ru-RU" sz="29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3000,0  </a:t>
            </a:r>
            <a:r>
              <a:rPr lang="ru-RU" sz="29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тыс. руб.</a:t>
            </a:r>
          </a:p>
          <a:p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0013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6" y="1781299"/>
            <a:ext cx="3676650" cy="4905251"/>
          </a:xfrm>
        </p:spPr>
      </p:pic>
    </p:spTree>
    <p:extLst>
      <p:ext uri="{BB962C8B-B14F-4D97-AF65-F5344CB8AC3E}">
        <p14:creationId xmlns:p14="http://schemas.microsoft.com/office/powerpoint/2010/main" val="2149749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Контактная информация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755363"/>
              </p:ext>
            </p:extLst>
          </p:nvPr>
        </p:nvGraphicFramePr>
        <p:xfrm>
          <a:off x="838200" y="1362809"/>
          <a:ext cx="10515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7581283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38167281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116861747"/>
                    </a:ext>
                  </a:extLst>
                </a:gridCol>
              </a:tblGrid>
              <a:tr h="359979">
                <a:tc>
                  <a:txBody>
                    <a:bodyPr/>
                    <a:lstStyle/>
                    <a:p>
                      <a:r>
                        <a:rPr lang="ru-RU" dirty="0" smtClean="0"/>
                        <a:t>Учреждение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r>
                        <a:rPr lang="ru-RU" baseline="0" dirty="0" smtClean="0"/>
                        <a:t> руководителя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Часы приема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3162437"/>
                  </a:ext>
                </a:extLst>
              </a:tr>
              <a:tr h="2219051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Муниципальный Совет</a:t>
                      </a:r>
                    </a:p>
                    <a:p>
                      <a:r>
                        <a:rPr lang="ru-RU" dirty="0" smtClean="0"/>
                        <a:t>внутригородского муниципального</a:t>
                      </a:r>
                    </a:p>
                    <a:p>
                      <a:r>
                        <a:rPr lang="ru-RU" dirty="0" smtClean="0"/>
                        <a:t>образования Санкт-Петербурга</a:t>
                      </a:r>
                    </a:p>
                    <a:p>
                      <a:r>
                        <a:rPr lang="ru-RU" dirty="0" smtClean="0"/>
                        <a:t>муниципальный округ №54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ru-RU" dirty="0" smtClean="0"/>
                        <a:t>Тел. 446-59-40</a:t>
                      </a:r>
                    </a:p>
                    <a:p>
                      <a:r>
                        <a:rPr lang="ru-RU" dirty="0" smtClean="0"/>
                        <a:t>Электронная почта: </a:t>
                      </a:r>
                      <a:r>
                        <a:rPr lang="en-US" dirty="0" smtClean="0">
                          <a:hlinkClick r:id="rId2"/>
                        </a:rPr>
                        <a:t>ms54@list.ru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Гусаков Юрий Алексеевич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 </a:t>
                      </a:r>
                    </a:p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16-00 до</a:t>
                      </a:r>
                      <a:r>
                        <a:rPr lang="ru-RU" baseline="0" dirty="0" smtClean="0"/>
                        <a:t> 18-00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7809254"/>
                  </a:ext>
                </a:extLst>
              </a:tr>
              <a:tr h="2485338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Местная Администрация</a:t>
                      </a:r>
                    </a:p>
                    <a:p>
                      <a:r>
                        <a:rPr lang="ru-RU" dirty="0" smtClean="0"/>
                        <a:t>внутригородского муниципального</a:t>
                      </a:r>
                    </a:p>
                    <a:p>
                      <a:r>
                        <a:rPr lang="ru-RU" dirty="0" smtClean="0"/>
                        <a:t>образования Санкт-Петербурга</a:t>
                      </a:r>
                    </a:p>
                    <a:p>
                      <a:r>
                        <a:rPr lang="ru-RU" dirty="0" smtClean="0"/>
                        <a:t>муниципальный округ № 54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Тел. 447-81-14</a:t>
                      </a:r>
                    </a:p>
                    <a:p>
                      <a:r>
                        <a:rPr lang="ru-RU" dirty="0" smtClean="0"/>
                        <a:t>Электронная почта: </a:t>
                      </a:r>
                      <a:r>
                        <a:rPr lang="en-US" dirty="0" smtClean="0"/>
                        <a:t>ms54@list.ru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Девяткин Александр Валентинович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</a:t>
                      </a:r>
                    </a:p>
                    <a:p>
                      <a:r>
                        <a:rPr lang="ru-RU" dirty="0" smtClean="0"/>
                        <a:t>с 15-00  до 17-00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ЧЕТВЕРГ</a:t>
                      </a:r>
                    </a:p>
                    <a:p>
                      <a:r>
                        <a:rPr lang="ru-RU" baseline="0" dirty="0" smtClean="0"/>
                        <a:t>с 10-00 до 12-00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24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08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79550"/>
            <a:ext cx="6664570" cy="51498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64570" y="1825625"/>
            <a:ext cx="4689230" cy="43513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Bahnschrift SemiBold Condensed" panose="020B0502040204020203" pitchFamily="34" charset="0"/>
              </a:rPr>
              <a:t>Местный бюджет на 2021 год и плановый период 2022 и 2023 годов запланирован равным по доходам и расходам.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5122" name="Picture 2" descr="http://mo54.ru/wp-content/uploads/2018/05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41" y="160957"/>
            <a:ext cx="2381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176" y="89210"/>
            <a:ext cx="11686478" cy="8140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istral" panose="03090702030407020403" pitchFamily="66" charset="0"/>
              </a:rPr>
              <a:t>Доходы </a:t>
            </a:r>
            <a:r>
              <a:rPr lang="ru-RU" sz="2700" dirty="0" smtClean="0">
                <a:latin typeface="Mistral" panose="03090702030407020403" pitchFamily="66" charset="0"/>
              </a:rPr>
              <a:t>местного бюджета ВМО СПб МО № 54 формируются за счет:</a:t>
            </a:r>
            <a:endParaRPr lang="ru-RU" sz="2700" dirty="0"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176" y="903249"/>
            <a:ext cx="11686478" cy="5787483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Налоговых доходов, установленных налоговым, финансовым и бюджетным законодательством. Законом Санкт-Петербурга «О бюджете Санкт-Петербурга на 2021 год и на плановый период 2022 и 2023 годов».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200" dirty="0"/>
              <a:t>Налог на доходы физических </a:t>
            </a:r>
            <a:r>
              <a:rPr lang="ru-RU" sz="1200" dirty="0" smtClean="0"/>
              <a:t>лиц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Доходов от использования имущества, находящегося в государственной и муниципальной собственности.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Доходов от оказания платных услуг и компенсации затрат государства.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200" dirty="0" smtClean="0"/>
              <a:t>Прочие доходы от компенсации затрат бюджетов внутригородских муниципальных образований городов федерального значения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Поступлений от штрафов, санкций и возмещения ущерба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200" dirty="0"/>
              <a:t>Административные штрафы, установленные законами субъектов Российской Федерации об административных </a:t>
            </a:r>
            <a:r>
              <a:rPr lang="ru-RU" sz="1200" dirty="0" smtClean="0"/>
              <a:t>правонарушениях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Субвенций </a:t>
            </a:r>
            <a:r>
              <a:rPr lang="ru-RU" sz="1600" dirty="0" smtClean="0">
                <a:solidFill>
                  <a:srgbClr val="002060"/>
                </a:solidFill>
              </a:rPr>
              <a:t>бюджетам ВМО СПб на исполнение органами местного самоуправления в Санкт-Петербурге отдельных государственных полномочий Санкт-Петербурга </a:t>
            </a:r>
            <a:r>
              <a:rPr lang="ru-RU" sz="1600" b="1" dirty="0" smtClean="0">
                <a:solidFill>
                  <a:srgbClr val="002060"/>
                </a:solidFill>
              </a:rPr>
              <a:t>по организации и осуществлению деятельности по опеке и попечительству, назначению и выплате денежных средств на содержание детей, находящихся под опекой или попечительством, и денежных средств на содержание детей, переданных на воспитание в приемные семьи в Санкт-Петербурге на 2021 и на плановый период 2022 и 2023 годов.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Субвенций </a:t>
            </a:r>
            <a:r>
              <a:rPr lang="ru-RU" sz="1600" dirty="0" smtClean="0">
                <a:solidFill>
                  <a:srgbClr val="002060"/>
                </a:solidFill>
              </a:rPr>
              <a:t>бюджетам ВМО СПб на исполнение органами местного самоуправления в Санкт-Петербурге отдельного государственного полномочия Санкт-Петербурга </a:t>
            </a:r>
            <a:r>
              <a:rPr lang="ru-RU" sz="1600" b="1" dirty="0" smtClean="0">
                <a:solidFill>
                  <a:srgbClr val="002060"/>
                </a:solidFill>
              </a:rPr>
              <a:t>по определению должностных лиц местного самоуправления, уполномоченных составлять протоколы об административных правонарушениях, и составлению протоколов об административных правонарушениях на 2021 год и плановый период 2022 и 2023 годов.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Дотации бюджетам бюджетной системы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7854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Доходы местного бюджета внутригородского муниципального образования Санкт-Петербурга муниципальный округ №54 на 2021 год		</a:t>
            </a: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74402"/>
              </p:ext>
            </p:extLst>
          </p:nvPr>
        </p:nvGraphicFramePr>
        <p:xfrm>
          <a:off x="838200" y="1315845"/>
          <a:ext cx="10515600" cy="486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0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Основными направлениями бюджетной политики ВМО СПб МО № 54 на 2021 год и на плановый период 2022 и 2023 годов считать: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1. </a:t>
            </a:r>
            <a:r>
              <a:rPr lang="ru-RU" u="sng" dirty="0" smtClean="0"/>
              <a:t>Выполнение расходных обязательств местного бюджета </a:t>
            </a:r>
            <a:r>
              <a:rPr lang="ru-RU" sz="1900" dirty="0" smtClean="0"/>
              <a:t>по решению вопросов местного значения, определенных Законом Санкт-Петербурга «Об организации местного самоуправления в Санкт-Петербурге» и Законом Санкт-Петербурга «О бюджете Санкт-Петербурга на 2021 год и на плановый период 2022 и 2023 годов».</a:t>
            </a:r>
          </a:p>
          <a:p>
            <a:pPr algn="just"/>
            <a:r>
              <a:rPr lang="ru-RU" dirty="0" smtClean="0"/>
              <a:t>2. </a:t>
            </a:r>
            <a:r>
              <a:rPr lang="ru-RU" u="sng" dirty="0" smtClean="0"/>
              <a:t>Выполнение отдельных государственных полномочий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 </a:t>
            </a:r>
            <a:r>
              <a:rPr lang="ru-RU" sz="2100" dirty="0" smtClean="0"/>
              <a:t>по организации и осуществлению деятельности по опеке и попечительству, выплате пособий на детей, находящихся под опекой, выплате вознаграждений приемным родителям за счет средств субвенции;</a:t>
            </a:r>
          </a:p>
          <a:p>
            <a:pPr algn="just"/>
            <a:r>
              <a:rPr lang="ru-RU" sz="2100" dirty="0" smtClean="0"/>
              <a:t>- составление протоколов об административных правонарушениях за счет средств субвенции.</a:t>
            </a:r>
          </a:p>
          <a:p>
            <a:pPr algn="just"/>
            <a:r>
              <a:rPr lang="ru-RU" dirty="0" smtClean="0"/>
              <a:t>3. </a:t>
            </a:r>
            <a:r>
              <a:rPr lang="ru-RU" u="sng" dirty="0" smtClean="0"/>
              <a:t>Реализация исполнения муниципальных программ </a:t>
            </a:r>
            <a:r>
              <a:rPr lang="ru-RU" sz="1900" dirty="0" smtClean="0"/>
              <a:t>внутригородского муниципального образования Санкт-Петербурга муниципальный округ № 54, утвержденных на 2021 и плановый период 2022 и 2023 годов.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967"/>
            <a:ext cx="10515600" cy="1545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местного бюджета 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внутригородского муниципального образования Санкт-Петербурга муниципальный округ №54 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 год	</a:t>
            </a:r>
            <a:r>
              <a:rPr lang="ru-RU" sz="2000" dirty="0" smtClean="0"/>
              <a:t>	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8032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3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361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Социальная политика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59298" y="267629"/>
            <a:ext cx="6172200" cy="659037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67630" y="1282389"/>
            <a:ext cx="4504396" cy="5575611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latin typeface="Monotype Corsiva" panose="03010101010201010101" pitchFamily="66" charset="0"/>
              </a:rPr>
              <a:t>Мероприятия в области социальной политики </a:t>
            </a:r>
            <a:r>
              <a:rPr lang="ru-RU" sz="2400" dirty="0">
                <a:latin typeface="Monotype Corsiva" panose="03010101010201010101" pitchFamily="66" charset="0"/>
              </a:rPr>
              <a:t>– это исполнение органами </a:t>
            </a:r>
            <a:r>
              <a:rPr lang="ru-RU" sz="2400" dirty="0" smtClean="0">
                <a:latin typeface="Monotype Corsiva" panose="03010101010201010101" pitchFamily="66" charset="0"/>
              </a:rPr>
              <a:t>Местного самоуправления в Санкт-Петербурге </a:t>
            </a:r>
            <a:r>
              <a:rPr lang="ru-RU" sz="2400" dirty="0">
                <a:latin typeface="Monotype Corsiva" panose="03010101010201010101" pitchFamily="66" charset="0"/>
              </a:rPr>
              <a:t>отдельных государственных полномочий </a:t>
            </a:r>
            <a:r>
              <a:rPr lang="ru-RU" sz="2400" dirty="0" smtClean="0">
                <a:latin typeface="Monotype Corsiva" panose="03010101010201010101" pitchFamily="66" charset="0"/>
              </a:rPr>
              <a:t>Санкт-Петербурга  </a:t>
            </a:r>
            <a:r>
              <a:rPr lang="ru-RU" sz="2400" dirty="0">
                <a:latin typeface="Monotype Corsiva" panose="03010101010201010101" pitchFamily="66" charset="0"/>
              </a:rPr>
              <a:t>по </a:t>
            </a:r>
            <a:r>
              <a:rPr lang="ru-RU" sz="2400" dirty="0" smtClean="0">
                <a:latin typeface="Monotype Corsiva" panose="03010101010201010101" pitchFamily="66" charset="0"/>
              </a:rPr>
              <a:t>организации и осуществлению деятельности </a:t>
            </a:r>
            <a:r>
              <a:rPr lang="ru-RU" sz="2400" dirty="0">
                <a:latin typeface="Monotype Corsiva" panose="03010101010201010101" pitchFamily="66" charset="0"/>
              </a:rPr>
              <a:t>по опеке и попечительству, содержание ребенка в семье опекуна </a:t>
            </a:r>
            <a:r>
              <a:rPr lang="ru-RU" sz="2400" dirty="0" smtClean="0">
                <a:latin typeface="Monotype Corsiva" panose="03010101010201010101" pitchFamily="66" charset="0"/>
              </a:rPr>
              <a:t>и приемной </a:t>
            </a:r>
            <a:r>
              <a:rPr lang="ru-RU" sz="2400" dirty="0">
                <a:latin typeface="Monotype Corsiva" panose="03010101010201010101" pitchFamily="66" charset="0"/>
              </a:rPr>
              <a:t>семье и выплата </a:t>
            </a:r>
            <a:r>
              <a:rPr lang="ru-RU" sz="2400" dirty="0" smtClean="0">
                <a:latin typeface="Monotype Corsiva" panose="03010101010201010101" pitchFamily="66" charset="0"/>
              </a:rPr>
              <a:t>вознаграждения </a:t>
            </a:r>
            <a:r>
              <a:rPr lang="ru-RU" sz="2400" dirty="0">
                <a:latin typeface="Monotype Corsiva" panose="03010101010201010101" pitchFamily="66" charset="0"/>
              </a:rPr>
              <a:t>приемному родителю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Необходимый объем финансирования </a:t>
            </a:r>
            <a:r>
              <a:rPr lang="ru-RU" sz="2400" dirty="0" smtClean="0">
                <a:latin typeface="Monotype Corsiva" panose="03010101010201010101" pitchFamily="66" charset="0"/>
              </a:rPr>
              <a:t>на 2021г. – 20573,6 </a:t>
            </a:r>
            <a:r>
              <a:rPr lang="ru-RU" sz="2400" dirty="0">
                <a:latin typeface="Monotype Corsiva" panose="03010101010201010101" pitchFamily="66" charset="0"/>
              </a:rPr>
              <a:t>тыс. руб.</a:t>
            </a:r>
          </a:p>
          <a:p>
            <a:pPr algn="just"/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484" y="388283"/>
            <a:ext cx="6660732" cy="61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86" y="154380"/>
            <a:ext cx="11541512" cy="116146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Муниципальные программы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ВМО Санкт-Петербурга </a:t>
            </a:r>
            <a:r>
              <a:rPr lang="ru-RU" sz="1600" b="1" dirty="0">
                <a:solidFill>
                  <a:srgbClr val="FF0000"/>
                </a:solidFill>
              </a:rPr>
              <a:t>муниципальный округ №54  на </a:t>
            </a:r>
            <a:r>
              <a:rPr lang="ru-RU" sz="1600" b="1" dirty="0" smtClean="0">
                <a:solidFill>
                  <a:srgbClr val="FF0000"/>
                </a:solidFill>
              </a:rPr>
              <a:t>2021 </a:t>
            </a:r>
            <a:r>
              <a:rPr lang="ru-RU" sz="1600" b="1" dirty="0">
                <a:solidFill>
                  <a:srgbClr val="FF0000"/>
                </a:solidFill>
              </a:rPr>
              <a:t>год и плановый период </a:t>
            </a:r>
            <a:r>
              <a:rPr lang="ru-RU" sz="1600" b="1" dirty="0" smtClean="0">
                <a:solidFill>
                  <a:srgbClr val="FF0000"/>
                </a:solidFill>
              </a:rPr>
              <a:t>2022-2023 </a:t>
            </a:r>
            <a:r>
              <a:rPr lang="ru-RU" sz="1600" b="1" dirty="0">
                <a:solidFill>
                  <a:srgbClr val="FF0000"/>
                </a:solidFill>
              </a:rPr>
              <a:t>годов	</a:t>
            </a:r>
            <a:r>
              <a:rPr lang="ru-RU" sz="1600" b="1" dirty="0"/>
              <a:t>	</a:t>
            </a:r>
            <a:r>
              <a:rPr lang="ru-RU" sz="1600" dirty="0"/>
              <a:t>	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15844"/>
            <a:ext cx="10868025" cy="54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72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462</TotalTime>
  <Words>1339</Words>
  <Application>Microsoft Office PowerPoint</Application>
  <PresentationFormat>Произвольный</PresentationFormat>
  <Paragraphs>132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Бюджет для граждан  на 2021 год  и плановый период 2022 и 2023 годов </vt:lpstr>
      <vt:lpstr> </vt:lpstr>
      <vt:lpstr> </vt:lpstr>
      <vt:lpstr>Доходы местного бюджета ВМО СПб МО № 54 формируются за счет:</vt:lpstr>
      <vt:lpstr>Доходы местного бюджета внутригородского муниципального образования Санкт-Петербурга муниципальный округ №54 на 2021 год    </vt:lpstr>
      <vt:lpstr>Основными направлениями бюджетной политики ВМО СПб МО № 54 на 2021 год и на плановый период 2022 и 2023 годов считать: </vt:lpstr>
      <vt:lpstr>Распределение бюджетных ассигнований местного бюджета  внутригородского муниципального образования Санкт-Петербурга муниципальный округ №54  на 2021 год   </vt:lpstr>
      <vt:lpstr>Социальная политика </vt:lpstr>
      <vt:lpstr> Муниципальные программы  ВМО Санкт-Петербурга муниципальный округ №54  на 2021 год и плановый период 2022-2023 годов     </vt:lpstr>
      <vt:lpstr>Реализация исполнения муниципальных программ  на 2021г.</vt:lpstr>
      <vt:lpstr>«Другие общегосударственные вопросы» </vt:lpstr>
      <vt:lpstr>«Гражданская оборона»   </vt:lpstr>
      <vt:lpstr>«Другие вопросы в области национальной безопасности и правоохранительной деятельности»  </vt:lpstr>
      <vt:lpstr>   «Общеэкономические вопросы»   </vt:lpstr>
      <vt:lpstr> «Другие вопросы в области национальной экономики»   </vt:lpstr>
      <vt:lpstr>«Благоустройство» </vt:lpstr>
      <vt:lpstr>«Другие вопросы в области образования»  Необходимый объем финансирования 770,0 тыс. руб. Муниципальная программа направлена на решение вопроса местного значения: </vt:lpstr>
      <vt:lpstr>«Другие вопросы в области культуры, кинематографии» </vt:lpstr>
      <vt:lpstr>«Массовый спорт» </vt:lpstr>
      <vt:lpstr>«Периодическая печать и издательства»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внутригородского муниципального образования Санкт-Петербурга  муниципальный округ № 54  на 2020 год  и плановый период 2021 и 2022 годов</dc:title>
  <dc:creator>User</dc:creator>
  <cp:lastModifiedBy>User</cp:lastModifiedBy>
  <cp:revision>95</cp:revision>
  <dcterms:created xsi:type="dcterms:W3CDTF">2019-12-14T19:51:30Z</dcterms:created>
  <dcterms:modified xsi:type="dcterms:W3CDTF">2021-04-14T09:07:41Z</dcterms:modified>
</cp:coreProperties>
</file>