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3" r:id="rId4"/>
    <p:sldId id="256" r:id="rId5"/>
    <p:sldId id="260" r:id="rId6"/>
    <p:sldId id="278" r:id="rId7"/>
    <p:sldId id="279" r:id="rId8"/>
    <p:sldId id="280" r:id="rId9"/>
    <p:sldId id="261" r:id="rId10"/>
    <p:sldId id="264" r:id="rId11"/>
    <p:sldId id="281" r:id="rId12"/>
    <p:sldId id="265" r:id="rId13"/>
    <p:sldId id="266" r:id="rId14"/>
    <p:sldId id="268" r:id="rId15"/>
    <p:sldId id="274" r:id="rId16"/>
    <p:sldId id="269" r:id="rId17"/>
    <p:sldId id="270" r:id="rId18"/>
    <p:sldId id="271" r:id="rId19"/>
    <p:sldId id="275" r:id="rId20"/>
    <p:sldId id="276" r:id="rId21"/>
    <p:sldId id="272" r:id="rId22"/>
    <p:sldId id="277" r:id="rId23"/>
    <p:sldId id="273" r:id="rId24"/>
    <p:sldId id="282" r:id="rId25"/>
  </p:sldIdLst>
  <p:sldSz cx="12192000" cy="6858000"/>
  <p:notesSz cx="6807200" cy="99393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4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BF2D-48FD-B04E-44D2E8F9753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BF2D-48FD-B04E-44D2E8F9753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BF2D-48FD-B04E-44D2E8F9753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BF2D-48FD-B04E-44D2E8F9753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BF2D-48FD-B04E-44D2E8F9753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Лист1!$A$2:$A$6</c:f>
              <c:strCache>
                <c:ptCount val="5"/>
                <c:pt idx="0">
                  <c:v>НАЛОГИ НА СОВОКУПНЫЙ ДОХОД</c:v>
                </c:pt>
                <c:pt idx="1">
                  <c:v>ДОХОДЫ ОТ ИСПОЛЬЗОВАНИЯ ИМУЩЕСТВА, НАХОДЯЩЕГОСЯ В ГОСУДАРСТВЕННОЙ И МУНИЦИПАЛЬНОЙ СОБСТВЕННОСТИ
</c:v>
                </c:pt>
                <c:pt idx="2">
                  <c:v>ДОХОДЫ ОТ ОКАЗАНИЯ ПЛАТНЫХ УСЛУГ И КОМПЕНСАЦИИ ЗАТРАТ ГОСУДАРСТВА</c:v>
                </c:pt>
                <c:pt idx="3">
                  <c:v>ШТРАФЫ, САНКЦИИ, ВОЗМЕЩЕНИЕ УЩЕРБА
</c:v>
                </c:pt>
                <c:pt idx="4">
                  <c:v>БЕЗВОЗМЕЗДНЫЕ ПОСТУПЛЕНИЯ</c:v>
                </c:pt>
              </c:strCache>
            </c:strRef>
          </c:cat>
          <c:val>
            <c:numRef>
              <c:f>Лист1!$B$2:$B$6</c:f>
              <c:numCache>
                <c:formatCode>#,##0.00</c:formatCode>
                <c:ptCount val="5"/>
                <c:pt idx="0">
                  <c:v>126011.4</c:v>
                </c:pt>
                <c:pt idx="1">
                  <c:v>1100</c:v>
                </c:pt>
                <c:pt idx="2">
                  <c:v>3738.8</c:v>
                </c:pt>
                <c:pt idx="3">
                  <c:v>3154.1</c:v>
                </c:pt>
                <c:pt idx="4">
                  <c:v>23109.9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B7-4933-B8A0-55EC950C0B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0815550230133437E-4"/>
          <c:y val="0.64031360686985994"/>
          <c:w val="0.99072958271520406"/>
          <c:h val="0.3596863931301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F5D-45FA-BF4D-9C8E9342BDC8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F5D-45FA-BF4D-9C8E9342BDC8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7F5D-45FA-BF4D-9C8E9342BDC8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F5D-45FA-BF4D-9C8E9342BDC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3"/>
                <c:pt idx="0">
                  <c:v>ОБЩЕГОСУДАРСТВЕННЫЕ ВОПРОСЫ</c:v>
                </c:pt>
                <c:pt idx="1">
                  <c:v>МУНИЦИПАЛЬНЫЕ ПРОГРАММЫ</c:v>
                </c:pt>
                <c:pt idx="2">
                  <c:v>СОЦИАЛЬНАЯ ПОЛИТИКА</c:v>
                </c:pt>
              </c:strCache>
            </c:str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37306</c:v>
                </c:pt>
                <c:pt idx="1">
                  <c:v>98591</c:v>
                </c:pt>
                <c:pt idx="2">
                  <c:v>21217.200000000001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80-433D-A607-6AF94FE7D67E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Другие общегосударственные вопросы</c:v>
                </c:pt>
              </c:strCache>
            </c:strRef>
          </c:tx>
          <c:spPr>
            <a:noFill/>
            <a:ln w="9525" cap="flat" cmpd="sng" algn="ctr">
              <a:solidFill>
                <a:schemeClr val="accent1"/>
              </a:solidFill>
              <a:miter lim="800000"/>
            </a:ln>
            <a:effectLst>
              <a:glow rad="63500">
                <a:schemeClr val="accent1"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26-413B-99D4-A43E4E58000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Защита населения и территории от чрезвычайных ситуаций природного и техногенного характера,гражданская оборона</c:v>
                </c:pt>
              </c:strCache>
            </c:strRef>
          </c:tx>
          <c:spPr>
            <a:noFill/>
            <a:ln w="9525" cap="flat" cmpd="sng" algn="ctr">
              <a:solidFill>
                <a:schemeClr val="accent2"/>
              </a:solidFill>
              <a:miter lim="800000"/>
            </a:ln>
            <a:effectLst>
              <a:glow rad="63500">
                <a:schemeClr val="accent2"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250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26-413B-99D4-A43E4E58000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Другие вопросы в области национальной безопасности и правоохранительной деятельности</c:v>
                </c:pt>
              </c:strCache>
            </c:strRef>
          </c:tx>
          <c:spPr>
            <a:noFill/>
            <a:ln w="9525" cap="flat" cmpd="sng" algn="ctr">
              <a:solidFill>
                <a:schemeClr val="accent3"/>
              </a:solidFill>
              <a:miter lim="800000"/>
            </a:ln>
            <a:effectLst>
              <a:glow rad="63500">
                <a:schemeClr val="accent3"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650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226-413B-99D4-A43E4E58000C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Общеэкономические вопросы</c:v>
                </c:pt>
              </c:strCache>
            </c:strRef>
          </c:tx>
          <c:spPr>
            <a:noFill/>
            <a:ln w="9525" cap="flat" cmpd="sng" algn="ctr">
              <a:solidFill>
                <a:schemeClr val="accent4"/>
              </a:solidFill>
              <a:miter lim="800000"/>
            </a:ln>
            <a:effectLst>
              <a:glow rad="63500">
                <a:schemeClr val="accent4"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25400" cap="rnd">
                <a:solidFill>
                  <a:schemeClr val="accent4">
                    <a:alpha val="50000"/>
                  </a:schemeClr>
                </a:solidFill>
              </a:ln>
              <a:effectLst/>
            </c:spPr>
            <c:trendlineType val="linear"/>
            <c:dispRSqr val="0"/>
            <c:dispEq val="0"/>
          </c:trendline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1740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226-413B-99D4-A43E4E58000C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Другие вопросы в области национальной экономики</c:v>
                </c:pt>
              </c:strCache>
            </c:strRef>
          </c:tx>
          <c:spPr>
            <a:noFill/>
            <a:ln w="9525" cap="flat" cmpd="sng" algn="ctr">
              <a:solidFill>
                <a:schemeClr val="accent5"/>
              </a:solidFill>
              <a:miter lim="800000"/>
            </a:ln>
            <a:effectLst>
              <a:glow rad="63500">
                <a:schemeClr val="accent5"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7226-413B-99D4-A43E4E58000C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Благоустройство</c:v>
                </c:pt>
              </c:strCache>
            </c:strRef>
          </c:tx>
          <c:spPr>
            <a:noFill/>
            <a:ln w="9525" cap="flat" cmpd="sng" algn="ctr">
              <a:solidFill>
                <a:schemeClr val="accent6"/>
              </a:solidFill>
              <a:miter lim="800000"/>
            </a:ln>
            <a:effectLst>
              <a:glow rad="63500">
                <a:schemeClr val="accent6"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Лист1!$G$2</c:f>
              <c:numCache>
                <c:formatCode>General</c:formatCode>
                <c:ptCount val="1"/>
                <c:pt idx="0">
                  <c:v>76974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7226-413B-99D4-A43E4E58000C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Профессиональная подготовка, переподготовка и повышение квалификации</c:v>
                </c:pt>
              </c:strCache>
            </c:strRef>
          </c:tx>
          <c:spPr>
            <a:noFill/>
            <a:ln w="9525" cap="flat" cmpd="sng" algn="ctr">
              <a:solidFill>
                <a:schemeClr val="accent1">
                  <a:lumMod val="60000"/>
                </a:schemeClr>
              </a:solidFill>
              <a:miter lim="800000"/>
            </a:ln>
            <a:effectLst>
              <a:glow rad="63500">
                <a:schemeClr val="accent1">
                  <a:lumMod val="60000"/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Лист1!$H$2</c:f>
              <c:numCache>
                <c:formatCode>General</c:formatCode>
                <c:ptCount val="1"/>
                <c:pt idx="0">
                  <c:v>225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7226-413B-99D4-A43E4E58000C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Другие вопросы в области образования</c:v>
                </c:pt>
              </c:strCache>
            </c:strRef>
          </c:tx>
          <c:spPr>
            <a:noFill/>
            <a:ln w="9525" cap="flat" cmpd="sng" algn="ctr">
              <a:solidFill>
                <a:schemeClr val="accent2">
                  <a:lumMod val="60000"/>
                </a:schemeClr>
              </a:solidFill>
              <a:miter lim="800000"/>
            </a:ln>
            <a:effectLst>
              <a:glow rad="63500">
                <a:schemeClr val="accent2">
                  <a:lumMod val="60000"/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Лист1!$I$2</c:f>
              <c:numCache>
                <c:formatCode>General</c:formatCode>
                <c:ptCount val="1"/>
                <c:pt idx="0">
                  <c:v>1695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226-413B-99D4-A43E4E58000C}"/>
            </c:ext>
          </c:extLst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Другие вопросы в области культуры, кинематографии</c:v>
                </c:pt>
              </c:strCache>
            </c:strRef>
          </c:tx>
          <c:spPr>
            <a:noFill/>
            <a:ln w="9525" cap="flat" cmpd="sng" algn="ctr">
              <a:solidFill>
                <a:schemeClr val="accent3">
                  <a:lumMod val="60000"/>
                </a:schemeClr>
              </a:solidFill>
              <a:miter lim="800000"/>
            </a:ln>
            <a:effectLst>
              <a:glow rad="63500">
                <a:schemeClr val="accent3">
                  <a:lumMod val="60000"/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Лист1!$J$2</c:f>
              <c:numCache>
                <c:formatCode>General</c:formatCode>
                <c:ptCount val="1"/>
                <c:pt idx="0">
                  <c:v>11590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7226-413B-99D4-A43E4E58000C}"/>
            </c:ext>
          </c:extLst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Массовый спорт</c:v>
                </c:pt>
              </c:strCache>
            </c:strRef>
          </c:tx>
          <c:spPr>
            <a:noFill/>
            <a:ln w="9525" cap="flat" cmpd="sng" algn="ctr">
              <a:solidFill>
                <a:schemeClr val="accent4">
                  <a:lumMod val="60000"/>
                </a:schemeClr>
              </a:solidFill>
              <a:miter lim="800000"/>
            </a:ln>
            <a:effectLst>
              <a:glow rad="63500">
                <a:schemeClr val="accent4">
                  <a:lumMod val="60000"/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Лист1!$K$2</c:f>
              <c:numCache>
                <c:formatCode>General</c:formatCode>
                <c:ptCount val="1"/>
                <c:pt idx="0">
                  <c:v>1455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7226-413B-99D4-A43E4E58000C}"/>
            </c:ext>
          </c:extLst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Периодическая печать и издательства</c:v>
                </c:pt>
              </c:strCache>
            </c:strRef>
          </c:tx>
          <c:spPr>
            <a:noFill/>
            <a:ln w="9525" cap="flat" cmpd="sng" algn="ctr">
              <a:solidFill>
                <a:schemeClr val="accent5">
                  <a:lumMod val="60000"/>
                </a:schemeClr>
              </a:solidFill>
              <a:miter lim="800000"/>
            </a:ln>
            <a:effectLst>
              <a:glow rad="63500">
                <a:schemeClr val="accent5">
                  <a:lumMod val="60000"/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Лист1!$L$2</c:f>
              <c:numCache>
                <c:formatCode>General</c:formatCode>
                <c:ptCount val="1"/>
                <c:pt idx="0">
                  <c:v>3962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7226-413B-99D4-A43E4E58000C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315"/>
        <c:overlap val="-40"/>
        <c:axId val="1353689951"/>
        <c:axId val="1353669151"/>
      </c:barChart>
      <c:catAx>
        <c:axId val="1353689951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75000"/>
                      <a:lumOff val="25000"/>
                    </a:schemeClr>
                  </a:gs>
                  <a:gs pos="0">
                    <a:schemeClr val="dk1">
                      <a:lumMod val="65000"/>
                      <a:lumOff val="3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53669151"/>
        <c:crosses val="autoZero"/>
        <c:auto val="1"/>
        <c:lblAlgn val="ctr"/>
        <c:lblOffset val="100"/>
        <c:noMultiLvlLbl val="0"/>
      </c:catAx>
      <c:valAx>
        <c:axId val="1353669151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75000"/>
                      <a:lumOff val="25000"/>
                    </a:schemeClr>
                  </a:gs>
                  <a:gs pos="0">
                    <a:schemeClr val="dk1">
                      <a:lumMod val="65000"/>
                      <a:lumOff val="3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5368995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dk1">
        <a:lumMod val="75000"/>
        <a:lumOff val="25000"/>
      </a:schemeClr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13">
  <cs:axisTitle>
    <cs:lnRef idx="0"/>
    <cs:fillRef idx="0"/>
    <cs:effectRef idx="0"/>
    <cs:fontRef idx="minor">
      <a:schemeClr val="lt1">
        <a:lumMod val="75000"/>
      </a:schemeClr>
    </cs:fontRef>
    <cs:defRPr sz="1197" b="1" kern="1200"/>
  </cs:axisTitle>
  <cs:categoryAxis>
    <cs:lnRef idx="0"/>
    <cs:fillRef idx="0"/>
    <cs:effectRef idx="0"/>
    <cs:fontRef idx="minor">
      <a:schemeClr val="lt1">
        <a:lumMod val="7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>
        <a:lumMod val="75000"/>
      </a:schemeClr>
    </cs:fontRef>
    <cs:defRPr sz="1197" kern="1200"/>
  </cs:dataLabel>
  <cs:dataLabelCallout>
    <cs:lnRef idx="0"/>
    <cs:fillRef idx="0"/>
    <cs:effectRef idx="0"/>
    <cs:fontRef idx="minor">
      <a:schemeClr val="lt1">
        <a:lumMod val="15000"/>
        <a:lumOff val="85000"/>
      </a:schemeClr>
    </cs:fontRef>
    <cs:spPr>
      <a:solidFill>
        <a:schemeClr val="dk1">
          <a:lumMod val="65000"/>
          <a:lumOff val="3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3D>
  <cs:dataPointLine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22225" cap="rnd">
        <a:solidFill>
          <a:schemeClr val="phClr"/>
        </a:solidFill>
      </a:ln>
      <a:effectLst>
        <a:glow rad="139700">
          <a:schemeClr val="phClr">
            <a:satMod val="175000"/>
            <a:alpha val="14000"/>
          </a:schemeClr>
        </a:glow>
      </a:effectLst>
    </cs:spPr>
  </cs:dataPointLine>
  <cs:dataPointMarker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lumMod val="60000"/>
          <a:lumOff val="40000"/>
        </a:schemeClr>
      </a:solidFill>
      <a:effectLst>
        <a:glow rad="63500">
          <a:schemeClr val="phClr">
            <a:satMod val="175000"/>
            <a:alpha val="25000"/>
          </a:schemeClr>
        </a:glow>
      </a:effectLst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75000"/>
      </a:schemeClr>
    </cs:fontRef>
    <cs:spPr>
      <a:ln w="9525">
        <a:solidFill>
          <a:schemeClr val="dk1">
            <a:lumMod val="50000"/>
            <a:lumOff val="50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7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75000"/>
                <a:lumOff val="25000"/>
              </a:schemeClr>
            </a:gs>
            <a:gs pos="0">
              <a:schemeClr val="dk1">
                <a:lumMod val="65000"/>
                <a:lumOff val="3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75000"/>
                <a:lumOff val="25000"/>
                <a:alpha val="25000"/>
              </a:schemeClr>
            </a:gs>
            <a:gs pos="0">
              <a:schemeClr val="dk1">
                <a:lumMod val="65000"/>
                <a:lumOff val="35000"/>
                <a:alpha val="2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leaderLine>
  <cs:legend>
    <cs:lnRef idx="0"/>
    <cs:fillRef idx="0"/>
    <cs:effectRef idx="0"/>
    <cs:fontRef idx="minor">
      <a:schemeClr val="lt1">
        <a:lumMod val="7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lt1">
        <a:lumMod val="7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85000"/>
      </a:schemeClr>
    </cs:fontRef>
    <cs:defRPr sz="1862" b="1" kern="1200" cap="none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25400" cap="rnd">
        <a:solidFill>
          <a:schemeClr val="phClr">
            <a:alpha val="50000"/>
          </a:schemeClr>
        </a:solidFill>
      </a:ln>
    </cs:spPr>
  </cs:trendline>
  <cs:trendlineLabel>
    <cs:lnRef idx="0"/>
    <cs:fillRef idx="0"/>
    <cs:effectRef idx="0"/>
    <cs:fontRef idx="minor">
      <a:schemeClr val="lt1">
        <a:lumMod val="7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85000"/>
        </a:schemeClr>
      </a:solidFill>
      <a:ln w="9525">
        <a:solidFill>
          <a:schemeClr val="dk1">
            <a:lumMod val="50000"/>
          </a:schemeClr>
        </a:solidFill>
        <a:round/>
      </a:ln>
    </cs:spPr>
  </cs:upBar>
  <cs:valueAxis>
    <cs:lnRef idx="0"/>
    <cs:fillRef idx="0"/>
    <cs:effectRef idx="0"/>
    <cs:fontRef idx="minor">
      <a:schemeClr val="lt1">
        <a:lumMod val="7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09.01.2020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85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09.01.2020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106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09.01.2020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529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09.01.2020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50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09.01.2020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711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09.01.2020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83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09.01.2020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2524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09.01.2020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632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09.01.2020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92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09.01.2020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12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09.01.2020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086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FFCB2-D57F-491A-9D87-565514C35260}" type="datetimeFigureOut">
              <a:rPr lang="ru-RU" smtClean="0"/>
              <a:t>09.01.2020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398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ms54@list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9572"/>
            <a:ext cx="10515600" cy="3378818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latin typeface="Bahnschrift Condensed" panose="020B0502040204020203" pitchFamily="34" charset="0"/>
              </a:rPr>
              <a:t>Бюджет для граждан </a:t>
            </a:r>
            <a:br>
              <a:rPr lang="ru-RU" sz="6000" b="1" dirty="0" smtClean="0">
                <a:latin typeface="Bahnschrift Condensed" panose="020B0502040204020203" pitchFamily="34" charset="0"/>
              </a:rPr>
            </a:br>
            <a:r>
              <a:rPr lang="ru-RU" sz="6000" dirty="0" smtClean="0">
                <a:latin typeface="Bahnschrift Condensed" panose="020B0502040204020203" pitchFamily="34" charset="0"/>
              </a:rPr>
              <a:t>на 2020 год </a:t>
            </a:r>
            <a:br>
              <a:rPr lang="ru-RU" sz="6000" dirty="0" smtClean="0">
                <a:latin typeface="Bahnschrift Condensed" panose="020B0502040204020203" pitchFamily="34" charset="0"/>
              </a:rPr>
            </a:br>
            <a:r>
              <a:rPr lang="ru-RU" sz="6000" dirty="0" smtClean="0">
                <a:latin typeface="Bahnschrift Condensed" panose="020B0502040204020203" pitchFamily="34" charset="0"/>
              </a:rPr>
              <a:t>и плановый период 2021 и 2022 годов </a:t>
            </a:r>
            <a:endParaRPr lang="ru-RU" sz="6000" dirty="0">
              <a:latin typeface="Bahnschrift Condensed" panose="020B0502040204020203" pitchFamily="34" charset="0"/>
            </a:endParaRPr>
          </a:p>
        </p:txBody>
      </p:sp>
      <p:pic>
        <p:nvPicPr>
          <p:cNvPr id="2050" name="Picture 2" descr="http://mo54.ru/wp-content/uploads/2018/05/logo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6429" y="3769112"/>
            <a:ext cx="7683190" cy="285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160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4868" y="365125"/>
            <a:ext cx="4404732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Bahnschrift SemiBold Condensed" panose="020B0502040204020203" pitchFamily="34" charset="0"/>
              </a:rPr>
              <a:t/>
            </a:r>
            <a:br>
              <a:rPr lang="ru-RU" sz="3600" dirty="0" smtClean="0">
                <a:latin typeface="Bahnschrift SemiBold Condensed" panose="020B0502040204020203" pitchFamily="34" charset="0"/>
              </a:rPr>
            </a:br>
            <a:endParaRPr lang="ru-RU" sz="3600" dirty="0">
              <a:latin typeface="Bahnschrift SemiBold Condensed" panose="020B0502040204020203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95072" y="1825625"/>
            <a:ext cx="3867856" cy="4351338"/>
          </a:xfrm>
          <a:prstGeom prst="rect">
            <a:avLst/>
          </a:prstGeom>
        </p:spPr>
      </p:pic>
      <p:pic>
        <p:nvPicPr>
          <p:cNvPr id="4098" name="Picture 2" descr="http://mo54.ru/wp-content/uploads/2018/05/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532" y="470693"/>
            <a:ext cx="4025590" cy="1354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z="3200" dirty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Бюджет внутригородского муниципального образования</a:t>
            </a:r>
            <a:br>
              <a:rPr lang="ru-RU" sz="3200" dirty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</a:br>
            <a:r>
              <a:rPr lang="ru-RU" sz="3200" dirty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 Санкт-Петербурга муниципальный округ № 54 </a:t>
            </a:r>
            <a:br>
              <a:rPr lang="ru-RU" sz="3200" dirty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</a:br>
            <a:r>
              <a:rPr lang="ru-RU" sz="3200" dirty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на 2020 год и плановый период 2021 и 2022 годов был принят решением Муниципального Совета от 11.12.2019г.  </a:t>
            </a:r>
            <a:r>
              <a:rPr lang="ru-RU" sz="3200" dirty="0" smtClean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№ 7/34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561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1479550"/>
            <a:ext cx="6664570" cy="514985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6664570" y="1825625"/>
            <a:ext cx="4689230" cy="4351338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ru-RU" dirty="0" smtClean="0">
                <a:latin typeface="Bahnschrift SemiBold Condensed" panose="020B0502040204020203" pitchFamily="34" charset="0"/>
              </a:rPr>
              <a:t>Местный бюджет на 2020 год и плановый период 2021 и 2022 годов запланирован равным по доходам и расходам.</a:t>
            </a:r>
            <a:endParaRPr lang="ru-RU" dirty="0">
              <a:latin typeface="Bahnschrift SemiBold Condensed" panose="020B0502040204020203" pitchFamily="34" charset="0"/>
            </a:endParaRPr>
          </a:p>
        </p:txBody>
      </p:sp>
      <p:pic>
        <p:nvPicPr>
          <p:cNvPr id="5122" name="Picture 2" descr="http://mo54.ru/wp-content/uploads/2018/05/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641" y="160957"/>
            <a:ext cx="2381250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399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4176" y="89210"/>
            <a:ext cx="11686478" cy="81403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Mistral" panose="03090702030407020403" pitchFamily="66" charset="0"/>
              </a:rPr>
              <a:t>Доходы </a:t>
            </a:r>
            <a:r>
              <a:rPr lang="ru-RU" sz="2700" dirty="0" smtClean="0">
                <a:latin typeface="Mistral" panose="03090702030407020403" pitchFamily="66" charset="0"/>
              </a:rPr>
              <a:t>местного бюджета ВМО СПб МО № 54 формируются за счет:</a:t>
            </a:r>
            <a:endParaRPr lang="ru-RU" sz="2700" dirty="0">
              <a:latin typeface="Mistral" panose="03090702030407020403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4176" y="903249"/>
            <a:ext cx="11686478" cy="5787483"/>
          </a:xfrm>
        </p:spPr>
        <p:txBody>
          <a:bodyPr>
            <a:noAutofit/>
          </a:bodyPr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ru-RU" sz="1600" b="1" dirty="0" smtClean="0"/>
              <a:t> </a:t>
            </a:r>
            <a:r>
              <a:rPr lang="ru-RU" sz="1600" b="1" dirty="0" smtClean="0">
                <a:solidFill>
                  <a:srgbClr val="002060"/>
                </a:solidFill>
              </a:rPr>
              <a:t>Налоговых доходов, установленных налоговым, финансовым и бюджетным законодательством. Законом Санкт-Петербурга «О бюджете Санкт-Петербурга на 2020 год и на плановый период 2021 и 2022 годов».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1200" dirty="0" smtClean="0"/>
              <a:t>Налог, взимаемый с налогоплательщиков, выбравших в качестве объекта налогообложения доходы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1200" dirty="0" smtClean="0"/>
              <a:t>Налог, взимаемый с налогоплательщиков, выбравших в качестве объекта налогообложения доходы, уменьшенные на величину расходов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1200" dirty="0" smtClean="0"/>
              <a:t>Единый налог на вмененный доход для отдельных видов деятельности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1200" dirty="0" smtClean="0"/>
              <a:t>Налог, взимаемый в связи с применением патентной системы налогообложения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Доходов от использования имущества, находящегося в государственной и муниципальной собственности.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Доходов от оказания платных услуг (работ) и компенсации затрат государства.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1200" dirty="0" smtClean="0"/>
              <a:t>Прочие доходы от компенсации затрат бюджетов внутригородских муниципальных образований городов федерального значения 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</a:rPr>
              <a:t>Поступлений от штрафов, санкций и возмещения ущерба</a:t>
            </a:r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ru-RU" sz="1200" dirty="0" smtClean="0"/>
              <a:t>Прочие поступления от денежных взысканий (штрафов) и иных сумм в возмещение ущерба, зачисляемые в бюджеты внутригородских муниципальных образований городов федерального значения 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Субвенций </a:t>
            </a:r>
            <a:r>
              <a:rPr lang="ru-RU" sz="1600" dirty="0" smtClean="0">
                <a:solidFill>
                  <a:srgbClr val="002060"/>
                </a:solidFill>
              </a:rPr>
              <a:t>бюджетам ВМО СПб на исполнение органами местного самоуправления в Санкт-Петербурге отдельных государственных полномочий Санкт-Петербурга </a:t>
            </a:r>
            <a:r>
              <a:rPr lang="ru-RU" sz="1600" b="1" dirty="0" smtClean="0">
                <a:solidFill>
                  <a:srgbClr val="002060"/>
                </a:solidFill>
              </a:rPr>
              <a:t>по организации и осуществлению деятельности по опеке и попечительству, назначению и выплате денежных средств на содержание детей, находящихся под опекой или попечительством, и денежных средств на содержание детей, переданных на воспитание в приемные семьи в Санкт-Петербурге на 2020 и на плановый период 2021 и 2022 годов.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Субвенций </a:t>
            </a:r>
            <a:r>
              <a:rPr lang="ru-RU" sz="1600" dirty="0" smtClean="0">
                <a:solidFill>
                  <a:srgbClr val="002060"/>
                </a:solidFill>
              </a:rPr>
              <a:t>бюджетам ВМО СПб на исполнение органами местного самоуправления в Санкт-Петербурге отдельного государственного полномочия Санкт-Петербурга </a:t>
            </a:r>
            <a:r>
              <a:rPr lang="ru-RU" sz="1600" b="1" dirty="0" smtClean="0">
                <a:solidFill>
                  <a:srgbClr val="002060"/>
                </a:solidFill>
              </a:rPr>
              <a:t>по определению должностных лиц местного самоуправления, уполномоченных составлять протоколы об административных правонарушениях, и составлению протоколов об административных правонарушениях на 2020 год и плановый период 2021 и 2022 годов.</a:t>
            </a:r>
            <a:endParaRPr lang="ru-RU"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42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200" b="1" dirty="0" smtClean="0"/>
              <a:t>Доходы местного бюджета внутригородского муниципального образования Санкт-Петербурга муниципальный округ №54 на 2020 год		</a:t>
            </a:r>
            <a:r>
              <a:rPr lang="ru-RU" dirty="0" smtClean="0"/>
              <a:t>	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4672345"/>
              </p:ext>
            </p:extLst>
          </p:nvPr>
        </p:nvGraphicFramePr>
        <p:xfrm>
          <a:off x="838200" y="1315845"/>
          <a:ext cx="10515600" cy="48611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60072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805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/>
              <a:t>Показатели прогноза социально-экономического развития</a:t>
            </a:r>
            <a:br>
              <a:rPr lang="ru-RU" sz="2400" b="1" dirty="0"/>
            </a:br>
            <a:r>
              <a:rPr lang="ru-RU" sz="2400" b="1" dirty="0" smtClean="0"/>
              <a:t>на </a:t>
            </a:r>
            <a:r>
              <a:rPr lang="ru-RU" sz="2400" b="1" dirty="0"/>
              <a:t>2018 – 2022 </a:t>
            </a:r>
            <a:r>
              <a:rPr lang="ru-RU" sz="2400" b="1" dirty="0" smtClean="0"/>
              <a:t>годы (тыс</a:t>
            </a:r>
            <a:r>
              <a:rPr lang="ru-RU" sz="2400" b="1" dirty="0"/>
              <a:t>. рублей)</a:t>
            </a:r>
            <a:br>
              <a:rPr lang="ru-RU" sz="2400" b="1" dirty="0"/>
            </a:br>
            <a:endParaRPr lang="ru-RU" sz="24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497487"/>
              </p:ext>
            </p:extLst>
          </p:nvPr>
        </p:nvGraphicFramePr>
        <p:xfrm>
          <a:off x="289931" y="1059366"/>
          <a:ext cx="11441153" cy="5363735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83357">
                  <a:extLst>
                    <a:ext uri="{9D8B030D-6E8A-4147-A177-3AD203B41FA5}">
                      <a16:colId xmlns:a16="http://schemas.microsoft.com/office/drawing/2014/main" val="3871317367"/>
                    </a:ext>
                  </a:extLst>
                </a:gridCol>
                <a:gridCol w="2793940">
                  <a:extLst>
                    <a:ext uri="{9D8B030D-6E8A-4147-A177-3AD203B41FA5}">
                      <a16:colId xmlns:a16="http://schemas.microsoft.com/office/drawing/2014/main" val="2203070929"/>
                    </a:ext>
                  </a:extLst>
                </a:gridCol>
                <a:gridCol w="1149459">
                  <a:extLst>
                    <a:ext uri="{9D8B030D-6E8A-4147-A177-3AD203B41FA5}">
                      <a16:colId xmlns:a16="http://schemas.microsoft.com/office/drawing/2014/main" val="2950243318"/>
                    </a:ext>
                  </a:extLst>
                </a:gridCol>
                <a:gridCol w="1556202">
                  <a:extLst>
                    <a:ext uri="{9D8B030D-6E8A-4147-A177-3AD203B41FA5}">
                      <a16:colId xmlns:a16="http://schemas.microsoft.com/office/drawing/2014/main" val="4166992018"/>
                    </a:ext>
                  </a:extLst>
                </a:gridCol>
                <a:gridCol w="1071134">
                  <a:extLst>
                    <a:ext uri="{9D8B030D-6E8A-4147-A177-3AD203B41FA5}">
                      <a16:colId xmlns:a16="http://schemas.microsoft.com/office/drawing/2014/main" val="203726985"/>
                    </a:ext>
                  </a:extLst>
                </a:gridCol>
                <a:gridCol w="1071821">
                  <a:extLst>
                    <a:ext uri="{9D8B030D-6E8A-4147-A177-3AD203B41FA5}">
                      <a16:colId xmlns:a16="http://schemas.microsoft.com/office/drawing/2014/main" val="2736091984"/>
                    </a:ext>
                  </a:extLst>
                </a:gridCol>
                <a:gridCol w="1071134">
                  <a:extLst>
                    <a:ext uri="{9D8B030D-6E8A-4147-A177-3AD203B41FA5}">
                      <a16:colId xmlns:a16="http://schemas.microsoft.com/office/drawing/2014/main" val="3744881319"/>
                    </a:ext>
                  </a:extLst>
                </a:gridCol>
                <a:gridCol w="1071134">
                  <a:extLst>
                    <a:ext uri="{9D8B030D-6E8A-4147-A177-3AD203B41FA5}">
                      <a16:colId xmlns:a16="http://schemas.microsoft.com/office/drawing/2014/main" val="1828016386"/>
                    </a:ext>
                  </a:extLst>
                </a:gridCol>
                <a:gridCol w="1172972">
                  <a:extLst>
                    <a:ext uri="{9D8B030D-6E8A-4147-A177-3AD203B41FA5}">
                      <a16:colId xmlns:a16="http://schemas.microsoft.com/office/drawing/2014/main" val="1147981922"/>
                    </a:ext>
                  </a:extLst>
                </a:gridCol>
              </a:tblGrid>
              <a:tr h="184576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Код статьи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Плановый период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280584"/>
                  </a:ext>
                </a:extLst>
              </a:tr>
              <a:tr h="2447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12549"/>
                  </a:ext>
                </a:extLst>
              </a:tr>
              <a:tr h="2899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Демографические показатели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8016352"/>
                  </a:ext>
                </a:extLst>
              </a:tr>
              <a:tr h="3288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постоянного населения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человек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68,6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69,4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70,2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71,0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71,9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3241415"/>
                  </a:ext>
                </a:extLst>
              </a:tr>
              <a:tr h="553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% к предыдущему году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101,2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101,2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101,2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101,2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101,2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7061231"/>
                  </a:ext>
                </a:extLst>
              </a:tr>
              <a:tr h="3691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- всего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136 639,8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156257,2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157114,2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157997,2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161781,1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0004282"/>
                  </a:ext>
                </a:extLst>
              </a:tr>
              <a:tr h="2819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и неналоговые доходы: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1 00 00000 00 0000 000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116 365,7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132638,2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134004,3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133988,0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136791,4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8810900"/>
                  </a:ext>
                </a:extLst>
              </a:tr>
              <a:tr h="2581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совокупный доход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1 05 00000 00 0000 000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108 654,1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125497,1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126011,4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125802,7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128468,1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5892164"/>
                  </a:ext>
                </a:extLst>
              </a:tr>
              <a:tr h="6671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1 11 00000 00 0000 000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1 679,8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1747,0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1100,0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1100,0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1100,0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9883355"/>
                  </a:ext>
                </a:extLst>
              </a:tr>
              <a:tr h="6648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1 13 00000 00 0000 000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3 449,7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3596,0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3738,8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3800,0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3800,0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5130010"/>
                  </a:ext>
                </a:extLst>
              </a:tr>
              <a:tr h="4400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1 16 00000 00 0000 000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2 582,1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1798,1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3154,1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3285,3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3423,3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2163585"/>
                  </a:ext>
                </a:extLst>
              </a:tr>
              <a:tr h="3691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% к доходной части бюджета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5933317"/>
                  </a:ext>
                </a:extLst>
              </a:tr>
              <a:tr h="3423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2 00 00000 00 0000 000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20 274,1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23619,0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23109,9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24009,2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24989,7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6137976"/>
                  </a:ext>
                </a:extLst>
              </a:tr>
              <a:tr h="3691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% к доходной части бюджета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15,4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201" marR="682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38607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4277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3615659"/>
              </p:ext>
            </p:extLst>
          </p:nvPr>
        </p:nvGraphicFramePr>
        <p:xfrm>
          <a:off x="546411" y="490656"/>
          <a:ext cx="10526751" cy="5565276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237959">
                  <a:extLst>
                    <a:ext uri="{9D8B030D-6E8A-4147-A177-3AD203B41FA5}">
                      <a16:colId xmlns:a16="http://schemas.microsoft.com/office/drawing/2014/main" val="2426911553"/>
                    </a:ext>
                  </a:extLst>
                </a:gridCol>
                <a:gridCol w="1165662">
                  <a:extLst>
                    <a:ext uri="{9D8B030D-6E8A-4147-A177-3AD203B41FA5}">
                      <a16:colId xmlns:a16="http://schemas.microsoft.com/office/drawing/2014/main" val="3238511105"/>
                    </a:ext>
                  </a:extLst>
                </a:gridCol>
                <a:gridCol w="1578138">
                  <a:extLst>
                    <a:ext uri="{9D8B030D-6E8A-4147-A177-3AD203B41FA5}">
                      <a16:colId xmlns:a16="http://schemas.microsoft.com/office/drawing/2014/main" val="379554441"/>
                    </a:ext>
                  </a:extLst>
                </a:gridCol>
                <a:gridCol w="1086232">
                  <a:extLst>
                    <a:ext uri="{9D8B030D-6E8A-4147-A177-3AD203B41FA5}">
                      <a16:colId xmlns:a16="http://schemas.microsoft.com/office/drawing/2014/main" val="1288375856"/>
                    </a:ext>
                  </a:extLst>
                </a:gridCol>
                <a:gridCol w="1086929">
                  <a:extLst>
                    <a:ext uri="{9D8B030D-6E8A-4147-A177-3AD203B41FA5}">
                      <a16:colId xmlns:a16="http://schemas.microsoft.com/office/drawing/2014/main" val="295951024"/>
                    </a:ext>
                  </a:extLst>
                </a:gridCol>
                <a:gridCol w="1086232">
                  <a:extLst>
                    <a:ext uri="{9D8B030D-6E8A-4147-A177-3AD203B41FA5}">
                      <a16:colId xmlns:a16="http://schemas.microsoft.com/office/drawing/2014/main" val="1434779783"/>
                    </a:ext>
                  </a:extLst>
                </a:gridCol>
                <a:gridCol w="1086232">
                  <a:extLst>
                    <a:ext uri="{9D8B030D-6E8A-4147-A177-3AD203B41FA5}">
                      <a16:colId xmlns:a16="http://schemas.microsoft.com/office/drawing/2014/main" val="3235967958"/>
                    </a:ext>
                  </a:extLst>
                </a:gridCol>
                <a:gridCol w="1086232">
                  <a:extLst>
                    <a:ext uri="{9D8B030D-6E8A-4147-A177-3AD203B41FA5}">
                      <a16:colId xmlns:a16="http://schemas.microsoft.com/office/drawing/2014/main" val="2239421653"/>
                    </a:ext>
                  </a:extLst>
                </a:gridCol>
                <a:gridCol w="113135">
                  <a:extLst>
                    <a:ext uri="{9D8B030D-6E8A-4147-A177-3AD203B41FA5}">
                      <a16:colId xmlns:a16="http://schemas.microsoft.com/office/drawing/2014/main" val="2883652326"/>
                    </a:ext>
                  </a:extLst>
                </a:gridCol>
              </a:tblGrid>
              <a:tr h="19874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Код статьи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Плановый период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029655"/>
                  </a:ext>
                </a:extLst>
              </a:tr>
              <a:tr h="2650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0108510"/>
                  </a:ext>
                </a:extLst>
              </a:tr>
              <a:tr h="4936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- всего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136 639,8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156257,2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157114,2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157997,2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161781,1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9926491"/>
                  </a:ext>
                </a:extLst>
              </a:tr>
              <a:tr h="4850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Муниципальный Совет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913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7 176,7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7386,6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8058,9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9039,2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8622,0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7837696"/>
                  </a:ext>
                </a:extLst>
              </a:tr>
              <a:tr h="3974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% к расходной части бюджета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2646464"/>
                  </a:ext>
                </a:extLst>
              </a:tr>
              <a:tr h="3861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Избирательная комиссия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1 187,0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7862,8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1218,1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1271,6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1319,2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3398585"/>
                  </a:ext>
                </a:extLst>
              </a:tr>
              <a:tr h="3974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% к расходной части бюджета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9070588"/>
                  </a:ext>
                </a:extLst>
              </a:tr>
              <a:tr h="3190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Местная администрация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954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128 276,1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141007,8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147837,2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144336,7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145000,3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0126536"/>
                  </a:ext>
                </a:extLst>
              </a:tr>
              <a:tr h="3974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вопросы: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954 0100 0000000000 000 000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19 639,9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20850,7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28029,0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23668,9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23214,5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0022205"/>
                  </a:ext>
                </a:extLst>
              </a:tr>
              <a:tr h="9219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Правительства РФ, высших исполнительных органов государственной власти субъектов РФ, местных администраций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954 0104 0000000000 000 000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18 040,3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19216,0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26356,5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21489,1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21027,4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4477815"/>
                  </a:ext>
                </a:extLst>
              </a:tr>
              <a:tr h="3974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Резервные фонды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954 0111 0700000061 000 000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1 500,0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1500,0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1500,0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2000,0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2000,0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2555492"/>
                  </a:ext>
                </a:extLst>
              </a:tr>
              <a:tr h="5082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954 0113 0900000291 000 000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99,6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134,7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172,5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179,8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187,1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3042538"/>
                  </a:ext>
                </a:extLst>
              </a:tr>
              <a:tr h="3974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% к расходной части бюджета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54448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3411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8462983"/>
              </p:ext>
            </p:extLst>
          </p:nvPr>
        </p:nvGraphicFramePr>
        <p:xfrm>
          <a:off x="1238250" y="19050"/>
          <a:ext cx="9717088" cy="681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Документ" r:id="rId3" imgW="9717354" imgH="6819750" progId="Word.Document.12">
                  <p:embed/>
                </p:oleObj>
              </mc:Choice>
              <mc:Fallback>
                <p:oleObj name="Документ" r:id="rId3" imgW="9717354" imgH="681975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38250" y="19050"/>
                        <a:ext cx="9717088" cy="6819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64610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Основными направлениями бюджетной политики ВМО СПб МО № 54 на 2020 год и на плановый период 2021 и 2022 годов считать: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1. </a:t>
            </a:r>
            <a:r>
              <a:rPr lang="ru-RU" u="sng" dirty="0" smtClean="0"/>
              <a:t>Выполнение расходных обязательств местного бюджета </a:t>
            </a:r>
            <a:r>
              <a:rPr lang="ru-RU" sz="1900" dirty="0" smtClean="0"/>
              <a:t>по решению вопросов местного значения, определенных Законом Санкт-Петербурга «Об организации местного самоуправления в Санкт-Петербурге» и Законом Санкт-Петербурга «О бюджете Санкт-Петербурга на 2020 год и на плановый период 2021 и 2022 годов».</a:t>
            </a:r>
          </a:p>
          <a:p>
            <a:pPr algn="just"/>
            <a:r>
              <a:rPr lang="ru-RU" dirty="0" smtClean="0"/>
              <a:t>2. </a:t>
            </a:r>
            <a:r>
              <a:rPr lang="ru-RU" u="sng" dirty="0" smtClean="0"/>
              <a:t>Выполнение отдельных государственных полномочий</a:t>
            </a:r>
            <a:r>
              <a:rPr lang="ru-RU" dirty="0" smtClean="0"/>
              <a:t>:</a:t>
            </a:r>
          </a:p>
          <a:p>
            <a:pPr algn="just"/>
            <a:r>
              <a:rPr lang="ru-RU" dirty="0" smtClean="0"/>
              <a:t>- </a:t>
            </a:r>
            <a:r>
              <a:rPr lang="ru-RU" sz="2100" dirty="0" smtClean="0"/>
              <a:t>по организации и осуществлению деятельности по опеке и попечительству, выплате пособий на детей, находящихся под опекой, выплате вознаграждений приемным родителям за счет средств субвенции;</a:t>
            </a:r>
          </a:p>
          <a:p>
            <a:pPr algn="just"/>
            <a:r>
              <a:rPr lang="ru-RU" sz="2100" dirty="0" smtClean="0"/>
              <a:t>- составление протоколов об административных правонарушениях за счет средств субвенции.</a:t>
            </a:r>
          </a:p>
          <a:p>
            <a:pPr algn="just"/>
            <a:r>
              <a:rPr lang="ru-RU" dirty="0" smtClean="0"/>
              <a:t>3. </a:t>
            </a:r>
            <a:r>
              <a:rPr lang="ru-RU" u="sng" dirty="0" smtClean="0"/>
              <a:t>Реализация исполнения муниципальных программ </a:t>
            </a:r>
            <a:r>
              <a:rPr lang="ru-RU" sz="1900" dirty="0" smtClean="0"/>
              <a:t>внутригородского муниципального образования Санкт-Петербурга муниципальный округ № 54, утвержденных на 2020 и плановый период 2021 и 2022 годов.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522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44967"/>
            <a:ext cx="10515600" cy="154572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Распределение бюджетных ассигнований местного бюджета </a:t>
            </a:r>
            <a:br>
              <a:rPr lang="ru-RU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внутригородского муниципального образования Санкт-Петербурга муниципальный округ №54 </a:t>
            </a:r>
            <a:br>
              <a:rPr lang="ru-RU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2020 год	</a:t>
            </a:r>
            <a:r>
              <a:rPr lang="ru-RU" sz="2000" dirty="0" smtClean="0"/>
              <a:t>	</a:t>
            </a:r>
            <a:br>
              <a:rPr lang="ru-RU" sz="2000" dirty="0" smtClean="0"/>
            </a:br>
            <a:endParaRPr lang="ru-RU" sz="20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609437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21363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00361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Социальная политика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159298" y="267629"/>
            <a:ext cx="6172200" cy="6590371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267630" y="1282389"/>
            <a:ext cx="4504396" cy="5575611"/>
          </a:xfrm>
        </p:spPr>
        <p:txBody>
          <a:bodyPr>
            <a:noAutofit/>
          </a:bodyPr>
          <a:lstStyle/>
          <a:p>
            <a:pPr algn="just"/>
            <a:r>
              <a:rPr lang="ru-RU" sz="2400" b="1" i="1" dirty="0">
                <a:latin typeface="Monotype Corsiva" panose="03010101010201010101" pitchFamily="66" charset="0"/>
              </a:rPr>
              <a:t>Мероприятия в области социальной политики </a:t>
            </a:r>
            <a:r>
              <a:rPr lang="ru-RU" sz="2400" dirty="0">
                <a:latin typeface="Monotype Corsiva" panose="03010101010201010101" pitchFamily="66" charset="0"/>
              </a:rPr>
              <a:t>– это исполнение органами </a:t>
            </a:r>
            <a:r>
              <a:rPr lang="ru-RU" sz="2400" dirty="0" smtClean="0">
                <a:latin typeface="Monotype Corsiva" panose="03010101010201010101" pitchFamily="66" charset="0"/>
              </a:rPr>
              <a:t>Местного самоуправления в Санкт-Петербурге </a:t>
            </a:r>
            <a:r>
              <a:rPr lang="ru-RU" sz="2400" dirty="0">
                <a:latin typeface="Monotype Corsiva" panose="03010101010201010101" pitchFamily="66" charset="0"/>
              </a:rPr>
              <a:t>отдельных государственных полномочий </a:t>
            </a:r>
            <a:r>
              <a:rPr lang="ru-RU" sz="2400" dirty="0" smtClean="0">
                <a:latin typeface="Monotype Corsiva" panose="03010101010201010101" pitchFamily="66" charset="0"/>
              </a:rPr>
              <a:t>Санкт-Петербурга  </a:t>
            </a:r>
            <a:r>
              <a:rPr lang="ru-RU" sz="2400" dirty="0">
                <a:latin typeface="Monotype Corsiva" panose="03010101010201010101" pitchFamily="66" charset="0"/>
              </a:rPr>
              <a:t>по </a:t>
            </a:r>
            <a:r>
              <a:rPr lang="ru-RU" sz="2400" dirty="0" smtClean="0">
                <a:latin typeface="Monotype Corsiva" panose="03010101010201010101" pitchFamily="66" charset="0"/>
              </a:rPr>
              <a:t>организации и осуществлению деятельности </a:t>
            </a:r>
            <a:r>
              <a:rPr lang="ru-RU" sz="2400" dirty="0">
                <a:latin typeface="Monotype Corsiva" panose="03010101010201010101" pitchFamily="66" charset="0"/>
              </a:rPr>
              <a:t>по опеке и попечительству, содержание ребенка в семье опекуна </a:t>
            </a:r>
            <a:r>
              <a:rPr lang="ru-RU" sz="2400" dirty="0" smtClean="0">
                <a:latin typeface="Monotype Corsiva" panose="03010101010201010101" pitchFamily="66" charset="0"/>
              </a:rPr>
              <a:t>и приемной </a:t>
            </a:r>
            <a:r>
              <a:rPr lang="ru-RU" sz="2400" dirty="0">
                <a:latin typeface="Monotype Corsiva" panose="03010101010201010101" pitchFamily="66" charset="0"/>
              </a:rPr>
              <a:t>семье и выплата </a:t>
            </a:r>
            <a:r>
              <a:rPr lang="ru-RU" sz="2400" dirty="0" smtClean="0">
                <a:latin typeface="Monotype Corsiva" panose="03010101010201010101" pitchFamily="66" charset="0"/>
              </a:rPr>
              <a:t>вознаграждения </a:t>
            </a:r>
            <a:r>
              <a:rPr lang="ru-RU" sz="2400" dirty="0">
                <a:latin typeface="Monotype Corsiva" panose="03010101010201010101" pitchFamily="66" charset="0"/>
              </a:rPr>
              <a:t>приемному родителю</a:t>
            </a:r>
            <a:r>
              <a:rPr lang="ru-RU" sz="2400" dirty="0" smtClean="0">
                <a:latin typeface="Monotype Corsiva" panose="03010101010201010101" pitchFamily="66" charset="0"/>
              </a:rPr>
              <a:t>.</a:t>
            </a:r>
          </a:p>
          <a:p>
            <a:pPr algn="just"/>
            <a:r>
              <a:rPr lang="ru-RU" sz="2400" dirty="0">
                <a:latin typeface="Monotype Corsiva" panose="03010101010201010101" pitchFamily="66" charset="0"/>
              </a:rPr>
              <a:t>Необходимый объем финансирования </a:t>
            </a:r>
            <a:r>
              <a:rPr lang="ru-RU" sz="2400" dirty="0" smtClean="0">
                <a:latin typeface="Monotype Corsiva" panose="03010101010201010101" pitchFamily="66" charset="0"/>
              </a:rPr>
              <a:t>на 2020г. – 21217,2 </a:t>
            </a:r>
            <a:r>
              <a:rPr lang="ru-RU" sz="2400" dirty="0">
                <a:latin typeface="Monotype Corsiva" panose="03010101010201010101" pitchFamily="66" charset="0"/>
              </a:rPr>
              <a:t>тыс. руб.</a:t>
            </a:r>
          </a:p>
          <a:p>
            <a:pPr algn="just"/>
            <a:endParaRPr lang="ru-RU" sz="2400" dirty="0">
              <a:latin typeface="Monotype Corsiva" panose="03010101010201010101" pitchFamily="66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334703"/>
              </p:ext>
            </p:extLst>
          </p:nvPr>
        </p:nvGraphicFramePr>
        <p:xfrm>
          <a:off x="4973444" y="457200"/>
          <a:ext cx="7036419" cy="62335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Лист" r:id="rId3" imgW="6058099" imgH="7934148" progId="Excel.Sheet.12">
                  <p:embed/>
                </p:oleObj>
              </mc:Choice>
              <mc:Fallback>
                <p:oleObj name="Лист" r:id="rId3" imgW="6058099" imgH="7934148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73444" y="457200"/>
                        <a:ext cx="7036419" cy="62335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84878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386" y="154380"/>
            <a:ext cx="11541512" cy="1161465"/>
          </a:xfrm>
          <a:noFill/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FF0000"/>
                </a:solidFill>
              </a:rPr>
              <a:t>Муниципальные программы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FF0000"/>
                </a:solidFill>
              </a:rPr>
              <a:t>ВМО Санкт-Петербурга </a:t>
            </a:r>
            <a:r>
              <a:rPr lang="ru-RU" sz="1600" b="1" dirty="0">
                <a:solidFill>
                  <a:srgbClr val="FF0000"/>
                </a:solidFill>
              </a:rPr>
              <a:t>муниципальный округ №54  на 2020 год и плановый период 2021-2022 годов	</a:t>
            </a:r>
            <a:r>
              <a:rPr lang="ru-RU" sz="1600" b="1" dirty="0"/>
              <a:t>	</a:t>
            </a:r>
            <a:r>
              <a:rPr lang="ru-RU" sz="1600" dirty="0"/>
              <a:t>	</a:t>
            </a:r>
            <a:r>
              <a:rPr lang="ru-RU" dirty="0"/>
              <a:t>	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7421209"/>
              </p:ext>
            </p:extLst>
          </p:nvPr>
        </p:nvGraphicFramePr>
        <p:xfrm>
          <a:off x="323386" y="1315845"/>
          <a:ext cx="11541512" cy="5327839"/>
        </p:xfrm>
        <a:graphic>
          <a:graphicData uri="http://schemas.openxmlformats.org/drawingml/2006/table">
            <a:tbl>
              <a:tblPr/>
              <a:tblGrid>
                <a:gridCol w="515903">
                  <a:extLst>
                    <a:ext uri="{9D8B030D-6E8A-4147-A177-3AD203B41FA5}">
                      <a16:colId xmlns:a16="http://schemas.microsoft.com/office/drawing/2014/main" val="3618181839"/>
                    </a:ext>
                  </a:extLst>
                </a:gridCol>
                <a:gridCol w="5601245">
                  <a:extLst>
                    <a:ext uri="{9D8B030D-6E8A-4147-A177-3AD203B41FA5}">
                      <a16:colId xmlns:a16="http://schemas.microsoft.com/office/drawing/2014/main" val="3107330302"/>
                    </a:ext>
                  </a:extLst>
                </a:gridCol>
                <a:gridCol w="1768815">
                  <a:extLst>
                    <a:ext uri="{9D8B030D-6E8A-4147-A177-3AD203B41FA5}">
                      <a16:colId xmlns:a16="http://schemas.microsoft.com/office/drawing/2014/main" val="2311052125"/>
                    </a:ext>
                  </a:extLst>
                </a:gridCol>
                <a:gridCol w="1808121">
                  <a:extLst>
                    <a:ext uri="{9D8B030D-6E8A-4147-A177-3AD203B41FA5}">
                      <a16:colId xmlns:a16="http://schemas.microsoft.com/office/drawing/2014/main" val="739350382"/>
                    </a:ext>
                  </a:extLst>
                </a:gridCol>
                <a:gridCol w="1847428">
                  <a:extLst>
                    <a:ext uri="{9D8B030D-6E8A-4147-A177-3AD203B41FA5}">
                      <a16:colId xmlns:a16="http://schemas.microsoft.com/office/drawing/2014/main" val="1421848913"/>
                    </a:ext>
                  </a:extLst>
                </a:gridCol>
              </a:tblGrid>
              <a:tr h="55101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7098" marR="7098" marT="709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Итого на 2020 год (тыс. руб.)</a:t>
                      </a:r>
                    </a:p>
                  </a:txBody>
                  <a:tcPr marL="7098" marR="7098" marT="709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</a:rPr>
                        <a:t>Итого на 2021 год (тыс.руб.)</a:t>
                      </a:r>
                    </a:p>
                  </a:txBody>
                  <a:tcPr marL="7098" marR="7098" marT="709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</a:rPr>
                        <a:t>Итого на 2022 год (тыс.руб.)</a:t>
                      </a:r>
                    </a:p>
                  </a:txBody>
                  <a:tcPr marL="7098" marR="7098" marT="709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1184840"/>
                  </a:ext>
                </a:extLst>
              </a:tr>
              <a:tr h="3645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I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0113 Другие общегосударственные вопросы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</a:rPr>
                        <a:t>165,0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</a:rPr>
                        <a:t>172,0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</a:rPr>
                        <a:t>179,0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8788303"/>
                  </a:ext>
                </a:extLst>
              </a:tr>
              <a:tr h="72055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II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0309 Защита населения и территории от чрезвычайных ситуаций природного и техногенного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характера, гражданская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оборона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250,0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260,0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</a:rPr>
                        <a:t>270,0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7249865"/>
                  </a:ext>
                </a:extLst>
              </a:tr>
              <a:tr h="64426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III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0314 Другие вопросы в области национальной безопасности и правоохранительной деятельности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650,0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</a:rPr>
                        <a:t>675,0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</a:rPr>
                        <a:t>700,0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786772"/>
                  </a:ext>
                </a:extLst>
              </a:tr>
              <a:tr h="35603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IV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0401 Общеэкономические вопросы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1 740,0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1 797,0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</a:rPr>
                        <a:t>1 870,0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9408758"/>
                  </a:ext>
                </a:extLst>
              </a:tr>
              <a:tr h="34756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V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0412 Другие вопросы в области национальной экономики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1653771"/>
                  </a:ext>
                </a:extLst>
              </a:tr>
              <a:tr h="2966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VI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0503 Благоустройство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76 974,0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76 189,3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75 497,4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1751776"/>
                  </a:ext>
                </a:extLst>
              </a:tr>
              <a:tr h="38147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VII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0705 Профессиональная подготовка, переподготовка и повышение квалификации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225,0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234,0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</a:rPr>
                        <a:t>243,0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844831"/>
                  </a:ext>
                </a:extLst>
              </a:tr>
              <a:tr h="3051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VIII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0709 Другие вопросы в области образования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1 695,0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1 755,0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</a:rPr>
                        <a:t>1 830,0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2703438"/>
                  </a:ext>
                </a:extLst>
              </a:tr>
              <a:tr h="3645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IX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0804 Другие вопросы в области культуры, кинематографии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11 590,0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12 037,0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12 526,0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0917338"/>
                  </a:ext>
                </a:extLst>
              </a:tr>
              <a:tr h="33060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1102 Массовый спорт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</a:rPr>
                        <a:t>1 455,0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1 512,0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1 573,0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5661239"/>
                  </a:ext>
                </a:extLst>
              </a:tr>
              <a:tr h="34756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XI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 1202 Периодическая печать и издательства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effectLst/>
                          <a:latin typeface="Times New Roman" panose="02020603050405020304" pitchFamily="18" charset="0"/>
                        </a:rPr>
                        <a:t>3 962,0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4 116,0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4 284,0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683216"/>
                  </a:ext>
                </a:extLst>
              </a:tr>
              <a:tr h="186495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ИТОГО по муниципальным программам</a:t>
                      </a:r>
                    </a:p>
                  </a:txBody>
                  <a:tcPr marL="7098" marR="7098" marT="70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98 756,0</a:t>
                      </a:r>
                    </a:p>
                  </a:txBody>
                  <a:tcPr marL="7098" marR="7098" marT="709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98 797,3</a:t>
                      </a:r>
                    </a:p>
                  </a:txBody>
                  <a:tcPr marL="7098" marR="7098" marT="709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99 022,4</a:t>
                      </a:r>
                    </a:p>
                  </a:txBody>
                  <a:tcPr marL="7098" marR="7098" marT="709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5847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22721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6614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Light Condensed" panose="020B0502040204020203" pitchFamily="34" charset="0"/>
              </a:rPr>
              <a:t>Реализация исполнения муниципальных программ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Light Condensed" panose="020B0502040204020203" pitchFamily="34" charset="0"/>
              </a:rPr>
              <a:t> на 2020г.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Light Condensed" panose="020B0502040204020203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1550146"/>
              </p:ext>
            </p:extLst>
          </p:nvPr>
        </p:nvGraphicFramePr>
        <p:xfrm>
          <a:off x="736270" y="1116281"/>
          <a:ext cx="10617530" cy="57417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812228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571" y="0"/>
            <a:ext cx="4788035" cy="1736725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«Другие общегосударственные вопросы»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5313014"/>
          </a:xfrm>
          <a:gradFill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u="sng" dirty="0">
                <a:latin typeface="Monotype Corsiva" panose="03010101010201010101" pitchFamily="66" charset="0"/>
              </a:rPr>
              <a:t>Муниципальная </a:t>
            </a:r>
            <a:r>
              <a:rPr lang="ru-RU" sz="2400" b="1" u="sng" dirty="0" smtClean="0">
                <a:latin typeface="Monotype Corsiva" panose="03010101010201010101" pitchFamily="66" charset="0"/>
              </a:rPr>
              <a:t>программа направлена </a:t>
            </a:r>
            <a:r>
              <a:rPr lang="ru-RU" sz="2400" b="1" u="sng" dirty="0">
                <a:latin typeface="Monotype Corsiva" panose="03010101010201010101" pitchFamily="66" charset="0"/>
              </a:rPr>
              <a:t>на решение вопросов местного значения</a:t>
            </a:r>
            <a:r>
              <a:rPr lang="ru-RU" sz="2400" dirty="0">
                <a:latin typeface="Monotype Corsiva" panose="03010101010201010101" pitchFamily="66" charset="0"/>
              </a:rPr>
              <a:t>:</a:t>
            </a:r>
          </a:p>
          <a:p>
            <a:r>
              <a:rPr lang="ru-RU" sz="2400" dirty="0">
                <a:latin typeface="Monotype Corsiva" panose="03010101010201010101" pitchFamily="66" charset="0"/>
              </a:rPr>
              <a:t>- формирование архивных фондов органов местного самоуправления.</a:t>
            </a:r>
          </a:p>
          <a:p>
            <a:pPr marL="0" indent="0">
              <a:buNone/>
            </a:pPr>
            <a:r>
              <a:rPr lang="ru-RU" sz="2400" b="1" u="sng" dirty="0">
                <a:latin typeface="Monotype Corsiva" panose="03010101010201010101" pitchFamily="66" charset="0"/>
              </a:rPr>
              <a:t>Цели и задачи муниципальной </a:t>
            </a:r>
            <a:r>
              <a:rPr lang="ru-RU" sz="2400" b="1" u="sng" dirty="0" smtClean="0">
                <a:latin typeface="Monotype Corsiva" panose="03010101010201010101" pitchFamily="66" charset="0"/>
              </a:rPr>
              <a:t>программы</a:t>
            </a:r>
          </a:p>
          <a:p>
            <a:r>
              <a:rPr lang="ru-RU" sz="2400" dirty="0" smtClean="0">
                <a:latin typeface="Monotype Corsiva" panose="03010101010201010101" pitchFamily="66" charset="0"/>
              </a:rPr>
              <a:t>Проведение </a:t>
            </a:r>
            <a:r>
              <a:rPr lang="ru-RU" sz="2400" dirty="0">
                <a:latin typeface="Monotype Corsiva" panose="03010101010201010101" pitchFamily="66" charset="0"/>
              </a:rPr>
              <a:t>работы по научно-технической обработке документов, переплет, оформление дел для хранения в соответствии с требованиями руководящих </a:t>
            </a:r>
            <a:r>
              <a:rPr lang="ru-RU" sz="2400" dirty="0" smtClean="0">
                <a:latin typeface="Monotype Corsiva" panose="03010101010201010101" pitchFamily="66" charset="0"/>
              </a:rPr>
              <a:t>документов</a:t>
            </a:r>
          </a:p>
          <a:p>
            <a:pPr marL="0" indent="0">
              <a:buNone/>
            </a:pPr>
            <a:r>
              <a:rPr lang="ru-RU" sz="2400" dirty="0" smtClean="0">
                <a:latin typeface="Monotype Corsiva" panose="03010101010201010101" pitchFamily="66" charset="0"/>
              </a:rPr>
              <a:t>Необходимый </a:t>
            </a:r>
            <a:r>
              <a:rPr lang="ru-RU" sz="2400" dirty="0">
                <a:latin typeface="Monotype Corsiva" panose="03010101010201010101" pitchFamily="66" charset="0"/>
              </a:rPr>
              <a:t>объем финансирования </a:t>
            </a:r>
            <a:r>
              <a:rPr lang="ru-RU" sz="2400" dirty="0" smtClean="0">
                <a:latin typeface="Monotype Corsiva" panose="03010101010201010101" pitchFamily="66" charset="0"/>
              </a:rPr>
              <a:t>165 тыс</a:t>
            </a:r>
            <a:r>
              <a:rPr lang="ru-RU" sz="2400" dirty="0">
                <a:latin typeface="Monotype Corsiva" panose="03010101010201010101" pitchFamily="66" charset="0"/>
              </a:rPr>
              <a:t>. руб</a:t>
            </a:r>
            <a:r>
              <a:rPr lang="ru-RU" sz="2400" dirty="0" smtClean="0">
                <a:latin typeface="Monotype Corsiva" panose="03010101010201010101" pitchFamily="66" charset="0"/>
              </a:rPr>
              <a:t>.</a:t>
            </a:r>
            <a:endParaRPr lang="ru-RU" sz="2400" dirty="0">
              <a:latin typeface="Monotype Corsiva" panose="03010101010201010101" pitchFamily="66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s://spark.ru/upload/blogs_covers/n_5b8f99437d8fd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57400"/>
            <a:ext cx="4718050" cy="4132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166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839788" y="178420"/>
            <a:ext cx="9587671" cy="15611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Защита населения и территории от ЧС природного и техногенного характера, гражданская оборона» </a:t>
            </a:r>
            <a:br>
              <a:rPr lang="ru-RU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10146" y="1271240"/>
            <a:ext cx="4517313" cy="4597748"/>
          </a:xfrm>
          <a:prstGeom prst="rect">
            <a:avLst/>
          </a:prstGeom>
        </p:spPr>
      </p:pic>
      <p:sp>
        <p:nvSpPr>
          <p:cNvPr id="11" name="Текст 10"/>
          <p:cNvSpPr>
            <a:spLocks noGrp="1"/>
          </p:cNvSpPr>
          <p:nvPr>
            <p:ph type="body" sz="half" idx="2"/>
          </p:nvPr>
        </p:nvSpPr>
        <p:spPr>
          <a:xfrm>
            <a:off x="839788" y="1048215"/>
            <a:ext cx="5070358" cy="5809785"/>
          </a:xfrm>
        </p:spPr>
        <p:txBody>
          <a:bodyPr>
            <a:noAutofit/>
          </a:bodyPr>
          <a:lstStyle/>
          <a:p>
            <a:r>
              <a:rPr lang="ru-RU" sz="1800" b="1" u="sng" dirty="0">
                <a:latin typeface="Monotype Corsiva" panose="03010101010201010101" pitchFamily="66" charset="0"/>
                <a:cs typeface="Adobe Devanagari" panose="02040503050201020203" pitchFamily="18" charset="0"/>
              </a:rPr>
              <a:t>Муниципальная программа </a:t>
            </a:r>
            <a:r>
              <a:rPr lang="ru-RU" sz="1800" b="1" u="sng" dirty="0" smtClean="0">
                <a:latin typeface="Monotype Corsiva" panose="03010101010201010101" pitchFamily="66" charset="0"/>
                <a:cs typeface="Adobe Devanagari" panose="02040503050201020203" pitchFamily="18" charset="0"/>
              </a:rPr>
              <a:t>направлена </a:t>
            </a:r>
            <a:r>
              <a:rPr lang="ru-RU" sz="1800" b="1" u="sng" dirty="0">
                <a:latin typeface="Monotype Corsiva" panose="03010101010201010101" pitchFamily="66" charset="0"/>
                <a:cs typeface="Adobe Devanagari" panose="02040503050201020203" pitchFamily="18" charset="0"/>
              </a:rPr>
              <a:t>на решение вопросов местного значения: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проведение подготовки и обучения неработающего населения способам защиты и действиям в чрезвычайных ситуациях, а также способам защиты от опасностей, возникающих при ведении военных действий или вследствие этих действий.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содействие в установленном порядке исполнительным органам государственной власти Санкт-Петербурга в сборе и обмене информацией в области защиты населения и территорий от чрезвычайных ситуаций, а также содействие в информировании населения об угрозе возникновения или о возникновении чрезвычайной ситуации;</a:t>
            </a:r>
          </a:p>
          <a:p>
            <a:r>
              <a:rPr lang="ru-RU" sz="1800" b="1" u="sng" dirty="0" smtClean="0">
                <a:latin typeface="Monotype Corsiva" panose="03010101010201010101" pitchFamily="66" charset="0"/>
              </a:rPr>
              <a:t>Цели </a:t>
            </a:r>
            <a:r>
              <a:rPr lang="ru-RU" sz="1800" b="1" u="sng" dirty="0">
                <a:latin typeface="Monotype Corsiva" panose="03010101010201010101" pitchFamily="66" charset="0"/>
              </a:rPr>
              <a:t>и задачи муниципальной </a:t>
            </a:r>
            <a:r>
              <a:rPr lang="ru-RU" sz="1800" b="1" u="sng" dirty="0" smtClean="0">
                <a:latin typeface="Monotype Corsiva" panose="03010101010201010101" pitchFamily="66" charset="0"/>
              </a:rPr>
              <a:t>программы</a:t>
            </a:r>
          </a:p>
          <a:p>
            <a:r>
              <a:rPr lang="ru-RU" sz="1800" dirty="0" smtClean="0">
                <a:latin typeface="Monotype Corsiva" panose="03010101010201010101" pitchFamily="66" charset="0"/>
              </a:rPr>
              <a:t>Повышение </a:t>
            </a:r>
            <a:r>
              <a:rPr lang="ru-RU" sz="1800" dirty="0">
                <a:latin typeface="Monotype Corsiva" panose="03010101010201010101" pitchFamily="66" charset="0"/>
              </a:rPr>
              <a:t>готовности и способности жителей муниципального округа к действиям в чрезвычайных ситуациях, а также повышение уровня знаний в вопросах </a:t>
            </a:r>
            <a:r>
              <a:rPr lang="ru-RU" sz="1800" dirty="0" smtClean="0">
                <a:latin typeface="Monotype Corsiva" panose="03010101010201010101" pitchFamily="66" charset="0"/>
              </a:rPr>
              <a:t>гражданской обороны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Необходимый объем финансирования </a:t>
            </a:r>
            <a:r>
              <a:rPr lang="ru-RU" sz="1800" dirty="0" smtClean="0">
                <a:latin typeface="Monotype Corsiva" panose="03010101010201010101" pitchFamily="66" charset="0"/>
              </a:rPr>
              <a:t>250 тыс</a:t>
            </a:r>
            <a:r>
              <a:rPr lang="ru-RU" sz="1800" dirty="0">
                <a:latin typeface="Monotype Corsiva" panose="03010101010201010101" pitchFamily="66" charset="0"/>
              </a:rPr>
              <a:t>. руб</a:t>
            </a:r>
            <a:r>
              <a:rPr lang="ru-RU" sz="1800" dirty="0" smtClean="0">
                <a:latin typeface="Monotype Corsiva" panose="03010101010201010101" pitchFamily="66" charset="0"/>
              </a:rPr>
              <a:t>.</a:t>
            </a:r>
            <a:endParaRPr lang="ru-RU" sz="18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05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38200" y="190006"/>
            <a:ext cx="10515600" cy="855024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«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вопросы в области национальной безопасности и правоохранительной деятельности</a:t>
            </a:r>
            <a:r>
              <a:rPr lang="ru-RU" sz="2700" b="1" dirty="0"/>
              <a:t>» </a:t>
            </a:r>
            <a:br>
              <a:rPr lang="ru-RU" sz="2700" b="1" dirty="0"/>
            </a:br>
            <a:endParaRPr lang="ru-RU" sz="27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40031"/>
            <a:ext cx="10515600" cy="571796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b="1" u="sng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Муниципальная программа направлена </a:t>
            </a:r>
            <a:r>
              <a:rPr lang="ru-RU" b="1" u="sng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на решение вопросов местного значения</a:t>
            </a:r>
            <a:r>
              <a:rPr lang="ru-RU" u="sng" dirty="0">
                <a:latin typeface="Monotype Corsiva" panose="03010101010201010101" pitchFamily="66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- участие в деятельности по </a:t>
            </a:r>
            <a:r>
              <a:rPr lang="ru-RU" sz="31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профилактике правонарушений </a:t>
            </a:r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в Санкт-Петербурге в формах и порядке, установленных законодательством Санкт-Петербурга</a:t>
            </a:r>
          </a:p>
          <a:p>
            <a:pPr algn="just"/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- участие в </a:t>
            </a:r>
            <a:r>
              <a:rPr lang="ru-RU" sz="31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профилактике терроризма и экстремизма</a:t>
            </a:r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, также минимизации и (или) ликвидации последствий проявления терроризма и экстремизма на территории муниципального образования;</a:t>
            </a:r>
          </a:p>
          <a:p>
            <a:pPr algn="just"/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- участие в установленном порядке в мероприятиях </a:t>
            </a:r>
            <a:r>
              <a:rPr lang="ru-RU" sz="31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по профилактике незаконного потребления наркотических средств и психотропных веществ</a:t>
            </a:r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, новых потенциально опасных психоактивных веществ, наркомании в Санкт-Петербурге;</a:t>
            </a:r>
          </a:p>
          <a:p>
            <a:pPr algn="just"/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- участие в реализации мероприятий по </a:t>
            </a:r>
            <a:r>
              <a:rPr lang="ru-RU" sz="31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охране здоровья граждан от воздействия окружающего табачного дыма</a:t>
            </a:r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и последствий потребления табака на территории муниципального образования</a:t>
            </a:r>
          </a:p>
          <a:p>
            <a:pPr algn="just"/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- участие в создании условий для реализации мер, направленных на укрепление межнационального и межконфессионального согласия, сохранение и развитие языков и культуры народов Российской Федерации, проживающих на территории муниципального образования, социальную и культурную адаптацию мигрантов, </a:t>
            </a:r>
            <a:r>
              <a:rPr lang="ru-RU" sz="31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профилактику межнациональных (межэтнических) конфликтов </a:t>
            </a:r>
          </a:p>
          <a:p>
            <a:pPr marL="0" indent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Необходимый объем финансирования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650,0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тыс. руб.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26133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9788" y="349134"/>
            <a:ext cx="3932237" cy="2074127"/>
          </a:xfrm>
          <a:noFill/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>
                <a:latin typeface="Monotype Corsiva" panose="03010101010201010101" pitchFamily="66" charset="0"/>
              </a:rPr>
              <a:t>«Общеэкономические вопросы»</a:t>
            </a:r>
            <a:br>
              <a:rPr lang="ru-RU" b="1" dirty="0">
                <a:latin typeface="Monotype Corsiva" panose="03010101010201010101" pitchFamily="66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4200" b="1" dirty="0"/>
              <a:t>Цели и задачи муниципальной </a:t>
            </a:r>
            <a:r>
              <a:rPr lang="ru-RU" sz="4200" b="1" dirty="0" smtClean="0"/>
              <a:t>программы</a:t>
            </a:r>
          </a:p>
          <a:p>
            <a:r>
              <a:rPr lang="ru-RU" dirty="0" smtClean="0"/>
              <a:t>1</a:t>
            </a:r>
            <a:r>
              <a:rPr lang="ru-RU" dirty="0"/>
              <a:t>)	</a:t>
            </a:r>
            <a:r>
              <a:rPr lang="ru-RU" sz="3800" dirty="0"/>
              <a:t>Трудоустройство молодёжи, их социальная адаптация и подготовка к профессиональной трудовой деятельности ;</a:t>
            </a:r>
          </a:p>
          <a:p>
            <a:r>
              <a:rPr lang="ru-RU" sz="3800" dirty="0"/>
              <a:t>2)	Обеспечение занятости несовершеннолетних граждан в возрасте от 14 до 18 лет, возможность приобщить учащихся и молодых специалистов к труду, приобрести опыт межличностного взаимодействия в трудовом коллективе;</a:t>
            </a:r>
          </a:p>
          <a:p>
            <a:r>
              <a:rPr lang="ru-RU" sz="3800" dirty="0"/>
              <a:t>3)	Обеспечение правовых и социальных гарантий в области труда и занятости несовершеннолетних;</a:t>
            </a:r>
          </a:p>
          <a:p>
            <a:r>
              <a:rPr lang="ru-RU" sz="3800" dirty="0"/>
              <a:t>4)	Поддержание функционирования системы общественных работ на территории муниципального образования;</a:t>
            </a:r>
          </a:p>
          <a:p>
            <a:r>
              <a:rPr lang="ru-RU" sz="3800" dirty="0"/>
              <a:t>5)	Временное трудоустройство безработных граждан, испытывающих трудности в поиске работы.</a:t>
            </a:r>
          </a:p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839788" y="1338146"/>
            <a:ext cx="3932237" cy="4530842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ru-RU" sz="1800" b="1" dirty="0">
                <a:latin typeface="Monotype Corsiva" panose="03010101010201010101" pitchFamily="66" charset="0"/>
              </a:rPr>
              <a:t>Муниципальная программа </a:t>
            </a:r>
            <a:r>
              <a:rPr lang="ru-RU" sz="1800" b="1" dirty="0" smtClean="0">
                <a:latin typeface="Monotype Corsiva" panose="03010101010201010101" pitchFamily="66" charset="0"/>
              </a:rPr>
              <a:t>направлена </a:t>
            </a:r>
            <a:r>
              <a:rPr lang="ru-RU" sz="1800" b="1" dirty="0">
                <a:latin typeface="Monotype Corsiva" panose="03010101010201010101" pitchFamily="66" charset="0"/>
              </a:rPr>
              <a:t>на решение вопросов местного </a:t>
            </a:r>
            <a:r>
              <a:rPr lang="ru-RU" sz="1800" b="1" dirty="0" smtClean="0">
                <a:latin typeface="Monotype Corsiva" panose="03010101010201010101" pitchFamily="66" charset="0"/>
              </a:rPr>
              <a:t>значения:</a:t>
            </a:r>
            <a:endParaRPr lang="ru-RU" sz="1800" b="1" dirty="0">
              <a:latin typeface="Monotype Corsiva" panose="03010101010201010101" pitchFamily="66" charset="0"/>
            </a:endParaRPr>
          </a:p>
          <a:p>
            <a:r>
              <a:rPr lang="ru-RU" sz="1800" dirty="0" smtClean="0">
                <a:latin typeface="Monotype Corsiva" panose="03010101010201010101" pitchFamily="66" charset="0"/>
              </a:rPr>
              <a:t>- по </a:t>
            </a:r>
            <a:r>
              <a:rPr lang="ru-RU" sz="1800" dirty="0">
                <a:latin typeface="Monotype Corsiva" panose="03010101010201010101" pitchFamily="66" charset="0"/>
              </a:rPr>
              <a:t>участию в организации и финансировании: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проведения оплачиваемых общественных работ для безработных граждан, испытывающих трудности в поиске работы;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временного трудоустройства несовершеннолетних в возрасте от 14 до 18 лет в свободное от учебы</a:t>
            </a:r>
          </a:p>
          <a:p>
            <a:r>
              <a:rPr lang="ru-RU" sz="1800" dirty="0" smtClean="0">
                <a:latin typeface="Monotype Corsiva" panose="03010101010201010101" pitchFamily="66" charset="0"/>
              </a:rPr>
              <a:t>Необходимый </a:t>
            </a:r>
            <a:r>
              <a:rPr lang="ru-RU" sz="1800" dirty="0">
                <a:latin typeface="Monotype Corsiva" panose="03010101010201010101" pitchFamily="66" charset="0"/>
              </a:rPr>
              <a:t>объем финансирования </a:t>
            </a:r>
            <a:r>
              <a:rPr lang="ru-RU" sz="1800" dirty="0" smtClean="0">
                <a:latin typeface="Monotype Corsiva" panose="03010101010201010101" pitchFamily="66" charset="0"/>
              </a:rPr>
              <a:t>1740,0 </a:t>
            </a:r>
            <a:r>
              <a:rPr lang="ru-RU" sz="1800" dirty="0">
                <a:latin typeface="Monotype Corsiva" panose="03010101010201010101" pitchFamily="66" charset="0"/>
              </a:rPr>
              <a:t>тыс. руб.</a:t>
            </a:r>
          </a:p>
          <a:p>
            <a:endParaRPr lang="ru-RU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788" y="5207620"/>
            <a:ext cx="10346768" cy="1650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2238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263526"/>
            <a:ext cx="10515600" cy="123073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«</a:t>
            </a:r>
            <a:r>
              <a:rPr lang="ru-RU" b="1" i="1" dirty="0"/>
              <a:t>Другие вопросы в области национальной экономики» </a:t>
            </a:r>
            <a:br>
              <a:rPr lang="ru-RU" b="1" i="1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sz="half" idx="1"/>
          </p:nvPr>
        </p:nvSpPr>
        <p:spPr>
          <a:xfrm>
            <a:off x="838199" y="1282390"/>
            <a:ext cx="6376639" cy="4894573"/>
          </a:xfrm>
          <a:pattFill prst="plaid">
            <a:fgClr>
              <a:srgbClr val="FFFF00"/>
            </a:fgClr>
            <a:bgClr>
              <a:schemeClr val="bg1"/>
            </a:bgClr>
          </a:patt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 smtClean="0">
                <a:latin typeface="Monotype Corsiva" panose="03010101010201010101" pitchFamily="66" charset="0"/>
              </a:rPr>
              <a:t>Муниципальная </a:t>
            </a:r>
            <a:r>
              <a:rPr lang="ru-RU" sz="1800" b="1" dirty="0">
                <a:latin typeface="Monotype Corsiva" panose="03010101010201010101" pitchFamily="66" charset="0"/>
              </a:rPr>
              <a:t>программа </a:t>
            </a:r>
            <a:r>
              <a:rPr lang="ru-RU" sz="1800" b="1" dirty="0" smtClean="0">
                <a:latin typeface="Monotype Corsiva" panose="03010101010201010101" pitchFamily="66" charset="0"/>
              </a:rPr>
              <a:t>направлена </a:t>
            </a:r>
            <a:r>
              <a:rPr lang="ru-RU" sz="1800" b="1" dirty="0">
                <a:latin typeface="Monotype Corsiva" panose="03010101010201010101" pitchFamily="66" charset="0"/>
              </a:rPr>
              <a:t>на решение вопросов местного значения </a:t>
            </a:r>
            <a:r>
              <a:rPr lang="ru-RU" sz="1800" dirty="0" smtClean="0">
                <a:latin typeface="Monotype Corsiva" panose="03010101010201010101" pitchFamily="66" charset="0"/>
              </a:rPr>
              <a:t>по </a:t>
            </a:r>
            <a:r>
              <a:rPr lang="ru-RU" sz="1800" dirty="0">
                <a:latin typeface="Monotype Corsiva" panose="03010101010201010101" pitchFamily="66" charset="0"/>
              </a:rPr>
              <a:t>участию в организации и финансировании: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содействие развитию малого бизнеса на территории муниципального </a:t>
            </a:r>
            <a:r>
              <a:rPr lang="ru-RU" sz="1800" dirty="0" smtClean="0">
                <a:latin typeface="Monotype Corsiva" panose="03010101010201010101" pitchFamily="66" charset="0"/>
              </a:rPr>
              <a:t>образования</a:t>
            </a:r>
          </a:p>
          <a:p>
            <a:pPr marL="0" indent="0">
              <a:buNone/>
            </a:pPr>
            <a:r>
              <a:rPr lang="ru-RU" sz="1800" b="1" dirty="0" smtClean="0">
                <a:latin typeface="Monotype Corsiva" panose="03010101010201010101" pitchFamily="66" charset="0"/>
              </a:rPr>
              <a:t>Цели </a:t>
            </a:r>
            <a:r>
              <a:rPr lang="ru-RU" sz="1800" b="1" dirty="0">
                <a:latin typeface="Monotype Corsiva" panose="03010101010201010101" pitchFamily="66" charset="0"/>
              </a:rPr>
              <a:t>и задачи муниципальной </a:t>
            </a:r>
            <a:r>
              <a:rPr lang="ru-RU" sz="1800" b="1" dirty="0" smtClean="0">
                <a:latin typeface="Monotype Corsiva" panose="03010101010201010101" pitchFamily="66" charset="0"/>
              </a:rPr>
              <a:t>программы</a:t>
            </a:r>
          </a:p>
          <a:p>
            <a:pPr marL="0" indent="0">
              <a:buNone/>
            </a:pPr>
            <a:r>
              <a:rPr lang="ru-RU" sz="1800" dirty="0" smtClean="0">
                <a:latin typeface="Monotype Corsiva" panose="03010101010201010101" pitchFamily="66" charset="0"/>
              </a:rPr>
              <a:t>1)Сбалансированное </a:t>
            </a:r>
            <a:r>
              <a:rPr lang="ru-RU" sz="1800" dirty="0">
                <a:latin typeface="Monotype Corsiva" panose="03010101010201010101" pitchFamily="66" charset="0"/>
              </a:rPr>
              <a:t>развитие малого бизнеса и потребительского рынка в целях максимально полного удовлетворения возрастающих потребностей населения;</a:t>
            </a:r>
          </a:p>
          <a:p>
            <a:pPr marL="0" indent="0">
              <a:buNone/>
            </a:pPr>
            <a:r>
              <a:rPr lang="ru-RU" sz="1800" dirty="0" smtClean="0">
                <a:latin typeface="Monotype Corsiva" panose="03010101010201010101" pitchFamily="66" charset="0"/>
              </a:rPr>
              <a:t>2)Активизация </a:t>
            </a:r>
            <a:r>
              <a:rPr lang="ru-RU" sz="1800" dirty="0">
                <a:latin typeface="Monotype Corsiva" panose="03010101010201010101" pitchFamily="66" charset="0"/>
              </a:rPr>
              <a:t>развития субъектов малого предпринимательства;</a:t>
            </a:r>
          </a:p>
          <a:p>
            <a:pPr marL="0" indent="0">
              <a:buNone/>
            </a:pPr>
            <a:r>
              <a:rPr lang="ru-RU" sz="1800" dirty="0" smtClean="0">
                <a:latin typeface="Monotype Corsiva" panose="03010101010201010101" pitchFamily="66" charset="0"/>
              </a:rPr>
              <a:t>3)Создание </a:t>
            </a:r>
            <a:r>
              <a:rPr lang="ru-RU" sz="1800" dirty="0">
                <a:latin typeface="Monotype Corsiva" panose="03010101010201010101" pitchFamily="66" charset="0"/>
              </a:rPr>
              <a:t>форм организации и обслуживания населения предприятиями торговли и бытовых услуг;</a:t>
            </a:r>
          </a:p>
          <a:p>
            <a:pPr marL="0" indent="0">
              <a:buNone/>
            </a:pPr>
            <a:r>
              <a:rPr lang="ru-RU" sz="1800" dirty="0" smtClean="0">
                <a:latin typeface="Monotype Corsiva" panose="03010101010201010101" pitchFamily="66" charset="0"/>
              </a:rPr>
              <a:t>4)Обеспечение </a:t>
            </a:r>
            <a:r>
              <a:rPr lang="ru-RU" sz="1800" dirty="0">
                <a:latin typeface="Monotype Corsiva" panose="03010101010201010101" pitchFamily="66" charset="0"/>
              </a:rPr>
              <a:t>прав граждан на безопасность и качество товаров, усиление защиты прав </a:t>
            </a:r>
            <a:r>
              <a:rPr lang="ru-RU" sz="1800" dirty="0" smtClean="0">
                <a:latin typeface="Monotype Corsiva" panose="03010101010201010101" pitchFamily="66" charset="0"/>
              </a:rPr>
              <a:t>потребителей</a:t>
            </a:r>
          </a:p>
          <a:p>
            <a:pPr marL="0" indent="0">
              <a:buNone/>
            </a:pPr>
            <a:endParaRPr lang="ru-RU" sz="1800" dirty="0">
              <a:latin typeface="Monotype Corsiva" panose="03010101010201010101" pitchFamily="66" charset="0"/>
            </a:endParaRPr>
          </a:p>
          <a:p>
            <a:pPr marL="0" indent="0">
              <a:buNone/>
            </a:pPr>
            <a:r>
              <a:rPr lang="ru-RU" sz="1800" dirty="0">
                <a:latin typeface="Monotype Corsiva" panose="03010101010201010101" pitchFamily="66" charset="0"/>
              </a:rPr>
              <a:t>Необходимый объем </a:t>
            </a:r>
            <a:r>
              <a:rPr lang="ru-RU" sz="1800" dirty="0" smtClean="0">
                <a:latin typeface="Monotype Corsiva" panose="03010101010201010101" pitchFamily="66" charset="0"/>
              </a:rPr>
              <a:t>финансирования 50,0 тыс</a:t>
            </a:r>
            <a:r>
              <a:rPr lang="ru-RU" sz="1800" dirty="0">
                <a:latin typeface="Monotype Corsiva" panose="03010101010201010101" pitchFamily="66" charset="0"/>
              </a:rPr>
              <a:t>. руб</a:t>
            </a:r>
            <a:r>
              <a:rPr lang="ru-RU" sz="1400" dirty="0" smtClean="0">
                <a:latin typeface="Monotype Corsiva" panose="03010101010201010101" pitchFamily="66" charset="0"/>
              </a:rPr>
              <a:t>.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482468" y="1661532"/>
            <a:ext cx="3871332" cy="4393579"/>
          </a:xfrm>
          <a:prstGeom prst="rect">
            <a:avLst/>
          </a:prstGeom>
          <a:pattFill prst="zigZag">
            <a:fgClr>
              <a:srgbClr val="FFFF00"/>
            </a:fgClr>
            <a:bgClr>
              <a:schemeClr val="bg1"/>
            </a:bgClr>
          </a:pattFill>
          <a:ln>
            <a:solidFill>
              <a:schemeClr val="accent1"/>
            </a:solidFill>
          </a:ln>
        </p:spPr>
      </p:pic>
      <p:sp>
        <p:nvSpPr>
          <p:cNvPr id="7" name="Текст 6"/>
          <p:cNvSpPr>
            <a:spLocks noGrp="1"/>
          </p:cNvSpPr>
          <p:nvPr>
            <p:ph type="body" sz="quarter" idx="4294967295"/>
          </p:nvPr>
        </p:nvSpPr>
        <p:spPr>
          <a:xfrm>
            <a:off x="7008813" y="263525"/>
            <a:ext cx="5183187" cy="3762375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041174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10515599" cy="546410"/>
          </a:xfrm>
        </p:spPr>
        <p:txBody>
          <a:bodyPr/>
          <a:lstStyle/>
          <a:p>
            <a:pPr algn="ctr"/>
            <a:r>
              <a:rPr lang="ru-RU" b="1" dirty="0" smtClean="0">
                <a:latin typeface="Monotype Corsiva" panose="03010101010201010101" pitchFamily="66" charset="0"/>
              </a:rPr>
              <a:t>«Благоустройство</a:t>
            </a:r>
            <a:r>
              <a:rPr lang="ru-RU" b="1" dirty="0">
                <a:latin typeface="Monotype Corsiva" panose="03010101010201010101" pitchFamily="66" charset="0"/>
              </a:rPr>
              <a:t>»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35336" y="1279398"/>
            <a:ext cx="4620051" cy="5210612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0722" y="1003611"/>
            <a:ext cx="6322741" cy="5486399"/>
          </a:xfrm>
        </p:spPr>
        <p:txBody>
          <a:bodyPr>
            <a:normAutofit/>
          </a:bodyPr>
          <a:lstStyle/>
          <a:p>
            <a:r>
              <a:rPr lang="ru-RU" sz="1800" b="1" dirty="0">
                <a:latin typeface="Monotype Corsiva" panose="03010101010201010101" pitchFamily="66" charset="0"/>
              </a:rPr>
              <a:t>Муниципальная </a:t>
            </a:r>
            <a:r>
              <a:rPr lang="ru-RU" sz="1800" b="1" dirty="0" smtClean="0">
                <a:latin typeface="Monotype Corsiva" panose="03010101010201010101" pitchFamily="66" charset="0"/>
              </a:rPr>
              <a:t>программа направленна </a:t>
            </a:r>
            <a:r>
              <a:rPr lang="ru-RU" sz="1800" b="1" dirty="0">
                <a:latin typeface="Monotype Corsiva" panose="03010101010201010101" pitchFamily="66" charset="0"/>
              </a:rPr>
              <a:t>на решение вопроса местного значения: 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организация благоустройства территории муниципального образования в соответствии с законодательством в сфере благоустройства 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осуществление работ в сфере озеленения на территории муниципального образования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проведение в установленном порядке минимально необходимых мероприятий по обеспечению доступности городской среды для маломобильных групп населения на внутриквартальных территориях муниципального образования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размещение, содержание и ремонт искусственных неровностей на внутриквартальных проездах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осуществление экологического просвещения, а также организация экологического воспитания и формирования экологической культуры в области обращения с твердыми коммунальными отходами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Необходимый объем финансирования </a:t>
            </a:r>
            <a:r>
              <a:rPr lang="ru-RU" sz="1800" dirty="0" smtClean="0">
                <a:latin typeface="Monotype Corsiva" panose="03010101010201010101" pitchFamily="66" charset="0"/>
              </a:rPr>
              <a:t>76974,0 тыс</a:t>
            </a:r>
            <a:r>
              <a:rPr lang="ru-RU" sz="1800" dirty="0">
                <a:latin typeface="Monotype Corsiva" panose="03010101010201010101" pitchFamily="66" charset="0"/>
              </a:rPr>
              <a:t>. руб</a:t>
            </a:r>
            <a:r>
              <a:rPr lang="ru-RU" sz="1800" dirty="0" smtClean="0">
                <a:latin typeface="Monotype Corsiva" panose="03010101010201010101" pitchFamily="66" charset="0"/>
              </a:rPr>
              <a:t>.</a:t>
            </a:r>
            <a:endParaRPr lang="ru-RU" sz="18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6852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anose="03010101010201010101" pitchFamily="66" charset="0"/>
              </a:rPr>
              <a:t>«Другие </a:t>
            </a:r>
            <a:r>
              <a:rPr lang="ru-RU" b="1" dirty="0">
                <a:latin typeface="Monotype Corsiva" panose="03010101010201010101" pitchFamily="66" charset="0"/>
              </a:rPr>
              <a:t>вопросы в области образования» </a:t>
            </a:r>
            <a:br>
              <a:rPr lang="ru-RU" b="1" dirty="0">
                <a:latin typeface="Monotype Corsiva" panose="03010101010201010101" pitchFamily="66" charset="0"/>
              </a:rPr>
            </a:br>
            <a:r>
              <a:rPr lang="ru-RU" sz="2700" dirty="0">
                <a:latin typeface="Monotype Corsiva" panose="03010101010201010101" pitchFamily="66" charset="0"/>
              </a:rPr>
              <a:t>Необходимый объем финансирования </a:t>
            </a:r>
            <a:r>
              <a:rPr lang="ru-RU" sz="2700" dirty="0" smtClean="0">
                <a:latin typeface="Monotype Corsiva" panose="03010101010201010101" pitchFamily="66" charset="0"/>
              </a:rPr>
              <a:t>1695,0 тыс</a:t>
            </a:r>
            <a:r>
              <a:rPr lang="ru-RU" sz="2700" dirty="0">
                <a:latin typeface="Monotype Corsiva" panose="03010101010201010101" pitchFamily="66" charset="0"/>
              </a:rPr>
              <a:t>. </a:t>
            </a:r>
            <a:r>
              <a:rPr lang="ru-RU" sz="2700" dirty="0" smtClean="0">
                <a:latin typeface="Monotype Corsiva" panose="03010101010201010101" pitchFamily="66" charset="0"/>
              </a:rPr>
              <a:t>руб.</a:t>
            </a:r>
            <a:br>
              <a:rPr lang="ru-RU" sz="2700" dirty="0" smtClean="0">
                <a:latin typeface="Monotype Corsiva" panose="03010101010201010101" pitchFamily="66" charset="0"/>
              </a:rPr>
            </a:br>
            <a:r>
              <a:rPr lang="ru-RU" sz="2700" dirty="0" smtClean="0">
                <a:latin typeface="Monotype Corsiva" panose="03010101010201010101" pitchFamily="66" charset="0"/>
              </a:rPr>
              <a:t>Муниципальная </a:t>
            </a:r>
            <a:r>
              <a:rPr lang="ru-RU" sz="2700" dirty="0">
                <a:latin typeface="Monotype Corsiva" panose="03010101010201010101" pitchFamily="66" charset="0"/>
              </a:rPr>
              <a:t>программа направлена на решение вопроса местного значения:</a:t>
            </a:r>
            <a:br>
              <a:rPr lang="ru-RU" sz="2700" dirty="0">
                <a:latin typeface="Monotype Corsiva" panose="03010101010201010101" pitchFamily="66" charset="0"/>
              </a:rPr>
            </a:br>
            <a:endParaRPr lang="ru-RU" sz="2700" dirty="0"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type="body" idx="1"/>
          </p:nvPr>
        </p:nvSpPr>
        <p:spPr>
          <a:xfrm>
            <a:off x="1014413" y="1690688"/>
            <a:ext cx="5157787" cy="823912"/>
          </a:xfrm>
        </p:spPr>
        <p:txBody>
          <a:bodyPr>
            <a:normAutofit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- проведение работ по военно-патриотическому воспитанию граждан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- участие в реализации мер по профилактике дорожно-транспортного травматизма на территории муниципального образования 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172200" y="3016251"/>
            <a:ext cx="5183188" cy="350721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413" y="3016251"/>
            <a:ext cx="4906536" cy="367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0194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«Другие </a:t>
            </a:r>
            <a:r>
              <a:rPr lang="ru-RU" b="1" dirty="0"/>
              <a:t>вопросы в области культуры, кинематографии»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>
            <a:normAutofit/>
          </a:bodyPr>
          <a:lstStyle/>
          <a:p>
            <a:r>
              <a:rPr lang="ru-RU" dirty="0"/>
              <a:t>- </a:t>
            </a:r>
            <a:r>
              <a:rPr lang="ru-RU" dirty="0" smtClean="0"/>
              <a:t>организация </a:t>
            </a:r>
            <a:r>
              <a:rPr lang="ru-RU" dirty="0"/>
              <a:t>и </a:t>
            </a:r>
            <a:r>
              <a:rPr lang="ru-RU" dirty="0" smtClean="0"/>
              <a:t>проведение </a:t>
            </a:r>
            <a:r>
              <a:rPr lang="ru-RU" dirty="0"/>
              <a:t>местных и участие в организации и проведении городских праздничных и иных зрелищных мероприятий </a:t>
            </a:r>
          </a:p>
          <a:p>
            <a:r>
              <a:rPr lang="ru-RU" dirty="0"/>
              <a:t>- организация и </a:t>
            </a:r>
            <a:r>
              <a:rPr lang="ru-RU" dirty="0" smtClean="0"/>
              <a:t>проведение </a:t>
            </a:r>
            <a:r>
              <a:rPr lang="ru-RU" dirty="0"/>
              <a:t>досуговых мероприятий для жителей муниципального образования.</a:t>
            </a:r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19447" y="1504991"/>
            <a:ext cx="4524611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6075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78421"/>
            <a:ext cx="10515600" cy="6467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</a:t>
            </a:r>
            <a:r>
              <a:rPr lang="ru-RU" b="1" dirty="0" smtClean="0">
                <a:latin typeface="Monotype Corsiva" panose="03010101010201010101" pitchFamily="66" charset="0"/>
              </a:rPr>
              <a:t>Массовый </a:t>
            </a:r>
            <a:r>
              <a:rPr lang="ru-RU" b="1" dirty="0">
                <a:latin typeface="Monotype Corsiva" panose="03010101010201010101" pitchFamily="66" charset="0"/>
              </a:rPr>
              <a:t>спорт»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903250"/>
            <a:ext cx="7895063" cy="57317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>
                <a:latin typeface="Monotype Corsiva" panose="03010101010201010101" pitchFamily="66" charset="0"/>
              </a:rPr>
              <a:t>Муниципальная программа </a:t>
            </a:r>
            <a:r>
              <a:rPr lang="ru-RU" sz="1800" b="1" dirty="0" smtClean="0">
                <a:latin typeface="Monotype Corsiva" panose="03010101010201010101" pitchFamily="66" charset="0"/>
              </a:rPr>
              <a:t>направлена на </a:t>
            </a:r>
            <a:r>
              <a:rPr lang="ru-RU" sz="1800" b="1" dirty="0">
                <a:latin typeface="Monotype Corsiva" panose="03010101010201010101" pitchFamily="66" charset="0"/>
              </a:rPr>
              <a:t>решение вопроса местного значения 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обеспечению условий для развития на территории муниципального образования физической культуры и массового спорта, организация и проведение официальных физкультурных мероприятий, физкультурно-оздоровительных мероприятий и спортивных мероприятий муниципального образования </a:t>
            </a:r>
          </a:p>
          <a:p>
            <a:pPr marL="0" indent="0">
              <a:buNone/>
            </a:pPr>
            <a:r>
              <a:rPr lang="ru-RU" sz="1800" b="1" dirty="0">
                <a:latin typeface="Monotype Corsiva" panose="03010101010201010101" pitchFamily="66" charset="0"/>
              </a:rPr>
              <a:t>Цели и задачи муниципальной </a:t>
            </a:r>
            <a:r>
              <a:rPr lang="ru-RU" sz="1800" b="1" dirty="0" smtClean="0">
                <a:latin typeface="Monotype Corsiva" panose="03010101010201010101" pitchFamily="66" charset="0"/>
              </a:rPr>
              <a:t>программы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1</a:t>
            </a:r>
            <a:r>
              <a:rPr lang="ru-RU" sz="1800" dirty="0" smtClean="0">
                <a:latin typeface="Monotype Corsiva" panose="03010101010201010101" pitchFamily="66" charset="0"/>
              </a:rPr>
              <a:t>)  </a:t>
            </a:r>
            <a:r>
              <a:rPr lang="ru-RU" sz="1800" dirty="0">
                <a:latin typeface="Monotype Corsiva" panose="03010101010201010101" pitchFamily="66" charset="0"/>
              </a:rPr>
              <a:t>Комплексное решение проблем развития массовой физической культуры и спорта на территории МО №54, направленное на создание оптимальных условий для физического, спортивного и духовного совершенствования, укрепление здоровья граждан, приобщения различных групп населения, в первую очередь детей, к систематическим занятиям физической культурой и спортом.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2</a:t>
            </a:r>
            <a:r>
              <a:rPr lang="ru-RU" sz="1800" dirty="0" smtClean="0">
                <a:latin typeface="Monotype Corsiva" panose="03010101010201010101" pitchFamily="66" charset="0"/>
              </a:rPr>
              <a:t>) Создание </a:t>
            </a:r>
            <a:r>
              <a:rPr lang="ru-RU" sz="1800" dirty="0">
                <a:latin typeface="Monotype Corsiva" panose="03010101010201010101" pitchFamily="66" charset="0"/>
              </a:rPr>
              <a:t>условий для занятий физической культурой и спортом на территории муниципального образования;</a:t>
            </a:r>
          </a:p>
          <a:p>
            <a:r>
              <a:rPr lang="ru-RU" sz="1800" dirty="0" smtClean="0">
                <a:latin typeface="Monotype Corsiva" panose="03010101010201010101" pitchFamily="66" charset="0"/>
              </a:rPr>
              <a:t>3)Приобщение </a:t>
            </a:r>
            <a:r>
              <a:rPr lang="ru-RU" sz="1800" dirty="0">
                <a:latin typeface="Monotype Corsiva" panose="03010101010201010101" pitchFamily="66" charset="0"/>
              </a:rPr>
              <a:t>к здоровому образу жизни и активному досугу наибольшее число жителей муниципального образования;</a:t>
            </a:r>
          </a:p>
          <a:p>
            <a:r>
              <a:rPr lang="ru-RU" sz="1800" dirty="0" smtClean="0">
                <a:latin typeface="Monotype Corsiva" panose="03010101010201010101" pitchFamily="66" charset="0"/>
              </a:rPr>
              <a:t>4</a:t>
            </a:r>
            <a:r>
              <a:rPr lang="ru-RU" sz="1800" dirty="0">
                <a:latin typeface="Monotype Corsiva" panose="03010101010201010101" pitchFamily="66" charset="0"/>
              </a:rPr>
              <a:t>)</a:t>
            </a:r>
            <a:r>
              <a:rPr lang="ru-RU" sz="1800" dirty="0" smtClean="0">
                <a:latin typeface="Monotype Corsiva" panose="03010101010201010101" pitchFamily="66" charset="0"/>
              </a:rPr>
              <a:t> </a:t>
            </a:r>
            <a:r>
              <a:rPr lang="ru-RU" sz="1800" dirty="0">
                <a:latin typeface="Monotype Corsiva" panose="03010101010201010101" pitchFamily="66" charset="0"/>
              </a:rPr>
              <a:t>Массовое вовлечение в занятия физической культурой и спортом граждан всех возрастных категорий посредством сочетания различных соревновательных </a:t>
            </a:r>
            <a:r>
              <a:rPr lang="ru-RU" sz="1800" dirty="0" smtClean="0">
                <a:latin typeface="Monotype Corsiva" panose="03010101010201010101" pitchFamily="66" charset="0"/>
              </a:rPr>
              <a:t>систем</a:t>
            </a:r>
          </a:p>
          <a:p>
            <a:pPr marL="0" indent="0">
              <a:buNone/>
            </a:pPr>
            <a:r>
              <a:rPr lang="ru-RU" sz="1800" dirty="0" smtClean="0">
                <a:latin typeface="Monotype Corsiva" panose="03010101010201010101" pitchFamily="66" charset="0"/>
              </a:rPr>
              <a:t>Необходимый </a:t>
            </a:r>
            <a:r>
              <a:rPr lang="ru-RU" sz="1800" dirty="0">
                <a:latin typeface="Monotype Corsiva" panose="03010101010201010101" pitchFamily="66" charset="0"/>
              </a:rPr>
              <a:t>объем </a:t>
            </a:r>
            <a:r>
              <a:rPr lang="ru-RU" sz="1800" dirty="0" smtClean="0">
                <a:latin typeface="Monotype Corsiva" panose="03010101010201010101" pitchFamily="66" charset="0"/>
              </a:rPr>
              <a:t>финансирования 1455,0  тыс</a:t>
            </a:r>
            <a:r>
              <a:rPr lang="ru-RU" sz="1800" dirty="0">
                <a:latin typeface="Monotype Corsiva" panose="03010101010201010101" pitchFamily="66" charset="0"/>
              </a:rPr>
              <a:t>. руб</a:t>
            </a:r>
            <a:r>
              <a:rPr lang="ru-RU" sz="1800" dirty="0" smtClean="0">
                <a:latin typeface="Monotype Corsiva" panose="03010101010201010101" pitchFamily="66" charset="0"/>
              </a:rPr>
              <a:t>.</a:t>
            </a:r>
            <a:endParaRPr lang="ru-RU" sz="1800" dirty="0">
              <a:latin typeface="Monotype Corsiva" panose="03010101010201010101" pitchFamily="66" charset="0"/>
            </a:endParaRPr>
          </a:p>
          <a:p>
            <a:endParaRPr lang="ru-RU" sz="1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140391" y="825192"/>
            <a:ext cx="3847170" cy="49176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66115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smtClean="0">
                <a:latin typeface="Monotype Corsiva" panose="03010101010201010101" pitchFamily="66" charset="0"/>
              </a:rPr>
              <a:t>«Периодическая </a:t>
            </a:r>
            <a:r>
              <a:rPr lang="ru-RU" dirty="0">
                <a:latin typeface="Monotype Corsiva" panose="03010101010201010101" pitchFamily="66" charset="0"/>
              </a:rPr>
              <a:t>печать и издательства» </a:t>
            </a:r>
          </a:p>
        </p:txBody>
      </p:sp>
      <p:sp>
        <p:nvSpPr>
          <p:cNvPr id="3" name="Объек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endParaRPr lang="ru-RU" dirty="0" smtClean="0"/>
          </a:p>
          <a:p>
            <a:r>
              <a:rPr lang="ru-RU" dirty="0" smtClean="0"/>
              <a:t>Цели </a:t>
            </a:r>
            <a:r>
              <a:rPr lang="ru-RU" dirty="0"/>
              <a:t>и задачи муниципальной программы: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7" y="2326944"/>
            <a:ext cx="5157787" cy="4274577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1</a:t>
            </a:r>
            <a:r>
              <a:rPr lang="ru-RU" dirty="0"/>
              <a:t>.	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Ежемесячный выпуск муниципальной газеты «Новости правобережья» и информационного бюллетеня</a:t>
            </a:r>
          </a:p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Информационное обеспечение деятельности органов местного самоуправления на территории муниципального образования</a:t>
            </a:r>
          </a:p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Доведение до сведения жителей округа информации о проводимых мероприятиях в социальной, культурной и иных сферах деятельности органов местного самоуправления</a:t>
            </a:r>
          </a:p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Своевременное информирование 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</a:t>
            </a:r>
          </a:p>
          <a:p>
            <a:pPr marL="0" indent="0">
              <a:buNone/>
            </a:pPr>
            <a:r>
              <a:rPr lang="ru-RU" sz="29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Необходимый </a:t>
            </a:r>
            <a:r>
              <a:rPr lang="ru-RU" sz="29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объем финансирования </a:t>
            </a:r>
            <a:r>
              <a:rPr lang="ru-RU" sz="29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3962,0  </a:t>
            </a:r>
            <a:r>
              <a:rPr lang="ru-RU" sz="29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тыс. руб.</a:t>
            </a:r>
          </a:p>
          <a:p>
            <a:endParaRPr lang="ru-RU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100136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377631" y="1681163"/>
            <a:ext cx="4772326" cy="3852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7496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>
                <a:latin typeface="Monotype Corsiva" panose="03010101010201010101" pitchFamily="66" charset="0"/>
              </a:rPr>
              <a:t>Контактная информация</a:t>
            </a:r>
          </a:p>
        </p:txBody>
      </p:sp>
      <p:graphicFrame>
        <p:nvGraphicFramePr>
          <p:cNvPr id="13" name="Объект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7755363"/>
              </p:ext>
            </p:extLst>
          </p:nvPr>
        </p:nvGraphicFramePr>
        <p:xfrm>
          <a:off x="838200" y="1362809"/>
          <a:ext cx="105156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758128346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381672817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4116861747"/>
                    </a:ext>
                  </a:extLst>
                </a:gridCol>
              </a:tblGrid>
              <a:tr h="359979">
                <a:tc>
                  <a:txBody>
                    <a:bodyPr/>
                    <a:lstStyle/>
                    <a:p>
                      <a:r>
                        <a:rPr lang="ru-RU" dirty="0" smtClean="0"/>
                        <a:t>Учреждение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ФИО</a:t>
                      </a:r>
                      <a:r>
                        <a:rPr lang="ru-RU" baseline="0" dirty="0" smtClean="0"/>
                        <a:t> руководителя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Часы приема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3162437"/>
                  </a:ext>
                </a:extLst>
              </a:tr>
              <a:tr h="2219051">
                <a:tc>
                  <a:txBody>
                    <a:bodyPr/>
                    <a:lstStyle/>
                    <a:p>
                      <a:r>
                        <a:rPr lang="ru-RU" dirty="0" smtClean="0"/>
                        <a:t>Муниципальный Совет</a:t>
                      </a:r>
                    </a:p>
                    <a:p>
                      <a:r>
                        <a:rPr lang="ru-RU" dirty="0" smtClean="0"/>
                        <a:t>внутригородского муниципального</a:t>
                      </a:r>
                    </a:p>
                    <a:p>
                      <a:r>
                        <a:rPr lang="ru-RU" dirty="0" smtClean="0"/>
                        <a:t>образования Санкт-Петербурга</a:t>
                      </a:r>
                    </a:p>
                    <a:p>
                      <a:r>
                        <a:rPr lang="ru-RU" dirty="0" smtClean="0"/>
                        <a:t>муниципальный округ №54</a:t>
                      </a:r>
                    </a:p>
                    <a:p>
                      <a:endParaRPr lang="en-US" dirty="0" smtClean="0"/>
                    </a:p>
                    <a:p>
                      <a:r>
                        <a:rPr lang="ru-RU" dirty="0" smtClean="0"/>
                        <a:t>Тел. 446-59-40</a:t>
                      </a:r>
                    </a:p>
                    <a:p>
                      <a:r>
                        <a:rPr lang="ru-RU" dirty="0" smtClean="0"/>
                        <a:t>Электронная почта: </a:t>
                      </a:r>
                      <a:r>
                        <a:rPr lang="en-US" dirty="0" smtClean="0">
                          <a:hlinkClick r:id="rId2"/>
                        </a:rPr>
                        <a:t>ms54@list.ru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Гусаков Юрий Алексеевич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ПОНЕДЕЛЬНИК </a:t>
                      </a:r>
                    </a:p>
                    <a:p>
                      <a:r>
                        <a:rPr lang="ru-RU" dirty="0" smtClean="0"/>
                        <a:t>с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16-00 до</a:t>
                      </a:r>
                      <a:r>
                        <a:rPr lang="ru-RU" baseline="0" dirty="0" smtClean="0"/>
                        <a:t> 18-00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7809254"/>
                  </a:ext>
                </a:extLst>
              </a:tr>
              <a:tr h="2485338">
                <a:tc>
                  <a:txBody>
                    <a:bodyPr/>
                    <a:lstStyle/>
                    <a:p>
                      <a:r>
                        <a:rPr lang="ru-RU" dirty="0" smtClean="0"/>
                        <a:t>Местная Администрация</a:t>
                      </a:r>
                    </a:p>
                    <a:p>
                      <a:r>
                        <a:rPr lang="ru-RU" dirty="0" smtClean="0"/>
                        <a:t>внутригородского муниципального</a:t>
                      </a:r>
                    </a:p>
                    <a:p>
                      <a:r>
                        <a:rPr lang="ru-RU" dirty="0" smtClean="0"/>
                        <a:t>образования Санкт-Петербурга</a:t>
                      </a:r>
                    </a:p>
                    <a:p>
                      <a:r>
                        <a:rPr lang="ru-RU" dirty="0" smtClean="0"/>
                        <a:t>муниципальный округ № 54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Тел. 447-81-14</a:t>
                      </a:r>
                    </a:p>
                    <a:p>
                      <a:r>
                        <a:rPr lang="ru-RU" dirty="0" smtClean="0"/>
                        <a:t>Электронная почта: </a:t>
                      </a:r>
                      <a:r>
                        <a:rPr lang="en-US" dirty="0" smtClean="0"/>
                        <a:t>ms54@list.ru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Девяткин Александр Валентинович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СРЕДА </a:t>
                      </a:r>
                    </a:p>
                    <a:p>
                      <a:r>
                        <a:rPr lang="ru-RU" dirty="0" smtClean="0"/>
                        <a:t>с 15-00  до 17-00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ЧЕТВЕРГ</a:t>
                      </a:r>
                    </a:p>
                    <a:p>
                      <a:r>
                        <a:rPr lang="ru-RU" baseline="0" dirty="0" smtClean="0"/>
                        <a:t>с 10-00 до 12-00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72454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50876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340</TotalTime>
  <Words>1914</Words>
  <Application>Microsoft Office PowerPoint</Application>
  <PresentationFormat>Широкоэкранный</PresentationFormat>
  <Paragraphs>425</Paragraphs>
  <Slides>24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38" baseType="lpstr">
      <vt:lpstr>Adobe Devanagari</vt:lpstr>
      <vt:lpstr>Arial</vt:lpstr>
      <vt:lpstr>Bahnschrift Condensed</vt:lpstr>
      <vt:lpstr>Bahnschrift Light Condensed</vt:lpstr>
      <vt:lpstr>Bahnschrift SemiBold Condensed</vt:lpstr>
      <vt:lpstr>Calibri</vt:lpstr>
      <vt:lpstr>Calibri Light</vt:lpstr>
      <vt:lpstr>Mistral</vt:lpstr>
      <vt:lpstr>Monotype Corsiva</vt:lpstr>
      <vt:lpstr>Times New Roman</vt:lpstr>
      <vt:lpstr>Wingdings</vt:lpstr>
      <vt:lpstr>Тема Office</vt:lpstr>
      <vt:lpstr>Лист</vt:lpstr>
      <vt:lpstr>Документ Microsoft Word</vt:lpstr>
      <vt:lpstr>Бюджет для граждан  на 2020 год  и плановый период 2021 и 2022 годов </vt:lpstr>
      <vt:lpstr> </vt:lpstr>
      <vt:lpstr> </vt:lpstr>
      <vt:lpstr>Доходы местного бюджета ВМО СПб МО № 54 формируются за счет:</vt:lpstr>
      <vt:lpstr>Доходы местного бюджета внутригородского муниципального образования Санкт-Петербурга муниципальный округ №54 на 2020 год    </vt:lpstr>
      <vt:lpstr>Показатели прогноза социально-экономического развития на 2018 – 2022 годы (тыс. рублей) </vt:lpstr>
      <vt:lpstr>Презентация PowerPoint</vt:lpstr>
      <vt:lpstr>Презентация PowerPoint</vt:lpstr>
      <vt:lpstr>Основными направлениями бюджетной политики ВМО СПб МО № 54 на 2020 год и на плановый период 2021 и 2022 годов считать: </vt:lpstr>
      <vt:lpstr>Распределение бюджетных ассигнований местного бюджета  внутригородского муниципального образования Санкт-Петербурга муниципальный округ №54  на 2020 год   </vt:lpstr>
      <vt:lpstr>Социальная политика </vt:lpstr>
      <vt:lpstr> Муниципальные программы  ВМО Санкт-Петербурга муниципальный округ №54  на 2020 год и плановый период 2021-2022 годов     </vt:lpstr>
      <vt:lpstr>Реализация исполнения муниципальных программ  на 2020г.</vt:lpstr>
      <vt:lpstr>«Другие общегосударственные вопросы» </vt:lpstr>
      <vt:lpstr>«Защита населения и территории от ЧС природного и техногенного характера, гражданская оборона»   </vt:lpstr>
      <vt:lpstr>«Другие вопросы в области национальной безопасности и правоохранительной деятельности»  </vt:lpstr>
      <vt:lpstr>   «Общеэкономические вопросы»   </vt:lpstr>
      <vt:lpstr> «Другие вопросы в области национальной экономики»   </vt:lpstr>
      <vt:lpstr>«Благоустройство» </vt:lpstr>
      <vt:lpstr>«Другие вопросы в области образования»  Необходимый объем финансирования 1695,0 тыс. руб. Муниципальная программа направлена на решение вопроса местного значения: </vt:lpstr>
      <vt:lpstr>«Другие вопросы в области культуры, кинематографии» </vt:lpstr>
      <vt:lpstr>«Массовый спорт» </vt:lpstr>
      <vt:lpstr>«Периодическая печать и издательства» </vt:lpstr>
      <vt:lpstr>Контактная информация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внутригородского муниципального образования Санкт-Петербурга  муниципальный округ № 54  на 2020 год  и плановый период 2021 и 2022 годов </dc:title>
  <dc:creator>User</dc:creator>
  <cp:lastModifiedBy>Пользователь</cp:lastModifiedBy>
  <cp:revision>72</cp:revision>
  <dcterms:created xsi:type="dcterms:W3CDTF">2019-12-14T19:51:30Z</dcterms:created>
  <dcterms:modified xsi:type="dcterms:W3CDTF">2020-01-09T08:25:00Z</dcterms:modified>
</cp:coreProperties>
</file>