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6858000" cy="9906000" type="A4"/>
  <p:notesSz cx="6669088" cy="9775825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F5AB1C69-6EDB-4FF4-983F-18BD219EF322}" styleName="Средний стиль 2 - акцент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93296810-A885-4BE3-A3E7-6D5BEEA58F35}" styleName="Средний стиль 2 - акцент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100" d="100"/>
          <a:sy n="100" d="100"/>
        </p:scale>
        <p:origin x="-1014" y="720"/>
      </p:cViewPr>
      <p:guideLst>
        <p:guide orient="horz" pos="312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14350" y="3077283"/>
            <a:ext cx="5829300" cy="2123369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028700" y="5613400"/>
            <a:ext cx="4800600" cy="2531533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05.03.2020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05.03.2020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41735" y="6365524"/>
            <a:ext cx="5829300" cy="1967442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41735" y="4198586"/>
            <a:ext cx="5829300" cy="216693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05.03.2020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342900" y="2311402"/>
            <a:ext cx="3028950" cy="653750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3486150" y="2311402"/>
            <a:ext cx="3028950" cy="653750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05.03.2020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42900" y="2217385"/>
            <a:ext cx="3030141" cy="924101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342900" y="3141486"/>
            <a:ext cx="3030141" cy="570741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3483769" y="2217385"/>
            <a:ext cx="3031332" cy="924101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3483769" y="3141486"/>
            <a:ext cx="3031332" cy="570741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05.03.2020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05.03.2020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05.03.2020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42900" y="394405"/>
            <a:ext cx="2256235" cy="1678517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681288" y="394408"/>
            <a:ext cx="3833812" cy="8454497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342900" y="2072924"/>
            <a:ext cx="2256235" cy="677598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05.03.2020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344216" y="6934200"/>
            <a:ext cx="4114800" cy="818622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344216" y="885119"/>
            <a:ext cx="4114800" cy="59436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344216" y="7752822"/>
            <a:ext cx="4114800" cy="116257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05.03.2020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05.03.2020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4972050" y="396701"/>
            <a:ext cx="1543050" cy="8452203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342900" y="396701"/>
            <a:ext cx="4514850" cy="8452203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05.03.2020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42900" y="396699"/>
            <a:ext cx="6172200" cy="1651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42900" y="2311402"/>
            <a:ext cx="6172200" cy="653750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342900" y="9181397"/>
            <a:ext cx="160020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05.03.2020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2343150" y="9181397"/>
            <a:ext cx="217170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4914900" y="9181397"/>
            <a:ext cx="160020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0" y="0"/>
            <a:ext cx="6858000" cy="9906000"/>
          </a:xfrm>
          <a:prstGeom prst="rect">
            <a:avLst/>
          </a:prstGeom>
          <a:solidFill>
            <a:schemeClr val="bg1"/>
          </a:solidFill>
          <a:ln w="63500" cmpd="thickThin">
            <a:solidFill>
              <a:schemeClr val="tx2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pic>
        <p:nvPicPr>
          <p:cNvPr id="1028" name="Picture 4" descr="image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324784" y="9118552"/>
            <a:ext cx="710387" cy="7280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5" name="Таблица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45774249"/>
              </p:ext>
            </p:extLst>
          </p:nvPr>
        </p:nvGraphicFramePr>
        <p:xfrm>
          <a:off x="131473" y="3631796"/>
          <a:ext cx="6631890" cy="3738880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1162768"/>
                <a:gridCol w="1892441"/>
                <a:gridCol w="1179003"/>
                <a:gridCol w="884252"/>
                <a:gridCol w="1513426"/>
              </a:tblGrid>
              <a:tr h="432048">
                <a:tc gridSpan="5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ru-RU" sz="1100" b="1" dirty="0" smtClean="0">
                          <a:latin typeface="Times New Roman" pitchFamily="18" charset="0"/>
                          <a:cs typeface="Times New Roman" pitchFamily="18" charset="0"/>
                        </a:rPr>
                        <a:t>ЭКОМОБИЛИ</a:t>
                      </a:r>
                      <a:br>
                        <a:rPr lang="ru-RU" sz="1100" b="1" dirty="0" smtClean="0">
                          <a:latin typeface="Times New Roman" pitchFamily="18" charset="0"/>
                          <a:cs typeface="Times New Roman" pitchFamily="18" charset="0"/>
                        </a:rPr>
                      </a:br>
                      <a:r>
                        <a:rPr lang="ru-RU" sz="1100" b="1" dirty="0" smtClean="0">
                          <a:latin typeface="Times New Roman" pitchFamily="18" charset="0"/>
                          <a:cs typeface="Times New Roman" pitchFamily="18" charset="0"/>
                        </a:rPr>
                        <a:t>адрес и график движения</a:t>
                      </a:r>
                      <a:endParaRPr lang="ru-RU" sz="11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66040" marB="66040" anchor="ctr"/>
                </a:tc>
                <a:tc hMerge="1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endParaRPr lang="ru-RU" sz="8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endParaRPr lang="ru-RU" sz="8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endParaRPr lang="ru-RU" sz="8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0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ru-RU" sz="1100" b="1" dirty="0" smtClean="0">
                          <a:latin typeface="Times New Roman" pitchFamily="18" charset="0"/>
                          <a:cs typeface="Times New Roman" pitchFamily="18" charset="0"/>
                        </a:rPr>
                        <a:t>Дата</a:t>
                      </a:r>
                      <a:endParaRPr lang="ru-RU" sz="11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66040" marB="66040" anchor="ctr"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ru-RU" sz="1100" b="1" dirty="0" smtClean="0">
                          <a:latin typeface="Times New Roman" pitchFamily="18" charset="0"/>
                          <a:cs typeface="Times New Roman" pitchFamily="18" charset="0"/>
                        </a:rPr>
                        <a:t>Адрес стоянки</a:t>
                      </a:r>
                      <a:endParaRPr lang="ru-RU" sz="11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66040" marB="66040" anchor="ctr"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 b="1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Номер авто</a:t>
                      </a:r>
                      <a:endParaRPr lang="ru-RU" sz="1100" b="1" kern="1200" dirty="0">
                        <a:solidFill>
                          <a:schemeClr val="dk1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68580" marR="68580" marT="66040" marB="66040" anchor="ctr"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ru-RU" sz="1100" b="1" dirty="0" smtClean="0">
                          <a:latin typeface="Times New Roman" pitchFamily="18" charset="0"/>
                          <a:cs typeface="Times New Roman" pitchFamily="18" charset="0"/>
                        </a:rPr>
                        <a:t>Время </a:t>
                      </a:r>
                      <a:endParaRPr lang="ru-RU" sz="11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66040" marB="66040" anchor="ctr"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ru-RU" sz="1100" b="1" dirty="0" smtClean="0">
                          <a:latin typeface="Times New Roman" pitchFamily="18" charset="0"/>
                          <a:cs typeface="Times New Roman" pitchFamily="18" charset="0"/>
                        </a:rPr>
                        <a:t>Контакт</a:t>
                      </a:r>
                      <a:r>
                        <a:rPr lang="ru-RU" sz="1100" b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представителя</a:t>
                      </a:r>
                      <a:endParaRPr lang="ru-RU" sz="11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66040" marB="66040" anchor="ctr"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ru-RU" sz="1100" b="1" dirty="0" smtClean="0">
                          <a:latin typeface="Times New Roman" pitchFamily="18" charset="0"/>
                          <a:cs typeface="Times New Roman" pitchFamily="18" charset="0"/>
                        </a:rPr>
                        <a:t>Каждое </a:t>
                      </a:r>
                      <a:r>
                        <a:rPr lang="ru-RU" sz="1100" b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100" b="1" dirty="0" smtClean="0">
                          <a:latin typeface="Times New Roman" pitchFamily="18" charset="0"/>
                          <a:cs typeface="Times New Roman" pitchFamily="18" charset="0"/>
                        </a:rPr>
                        <a:t>5</a:t>
                      </a:r>
                      <a:r>
                        <a:rPr lang="ru-RU" sz="1100" dirty="0" smtClean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br>
                        <a:rPr lang="ru-RU" sz="1100" dirty="0" smtClean="0">
                          <a:latin typeface="Times New Roman" pitchFamily="18" charset="0"/>
                          <a:cs typeface="Times New Roman" pitchFamily="18" charset="0"/>
                        </a:rPr>
                      </a:br>
                      <a:r>
                        <a:rPr lang="ru-RU" sz="1100" dirty="0" smtClean="0">
                          <a:latin typeface="Times New Roman" pitchFamily="18" charset="0"/>
                          <a:cs typeface="Times New Roman" pitchFamily="18" charset="0"/>
                        </a:rPr>
                        <a:t>число месяца</a:t>
                      </a:r>
                      <a:endParaRPr lang="ru-RU" sz="11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66040" marB="6604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ул. </a:t>
                      </a:r>
                      <a:r>
                        <a:rPr lang="ru-RU" sz="1100" dirty="0" err="1" smtClean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Дыбенко</a:t>
                      </a:r>
                      <a:r>
                        <a:rPr lang="ru-RU" sz="1100" dirty="0" smtClean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, д. 25, корп. 1</a:t>
                      </a:r>
                      <a:endParaRPr lang="ru-RU" sz="11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57150" marR="57150" marT="110067" marB="110067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А245АМ/198</a:t>
                      </a:r>
                      <a:endParaRPr lang="ru-RU" sz="1100" kern="1200" dirty="0">
                        <a:solidFill>
                          <a:schemeClr val="dk1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57150" marR="57150" marT="110067" marB="110067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latin typeface="Times New Roman" pitchFamily="18" charset="0"/>
                          <a:cs typeface="Times New Roman" pitchFamily="18" charset="0"/>
                        </a:rPr>
                        <a:t>13:30-14:30</a:t>
                      </a:r>
                      <a:endParaRPr lang="ru-RU" sz="11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57150" marR="57150" marT="110067" marB="110067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latin typeface="Times New Roman" pitchFamily="18" charset="0"/>
                          <a:cs typeface="Times New Roman" pitchFamily="18" charset="0"/>
                        </a:rPr>
                        <a:t>8 (952) 219-78-79</a:t>
                      </a:r>
                      <a:endParaRPr lang="ru-RU" sz="11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57150" marR="57150" marT="110067" marB="110067" anchor="ctr"/>
                </a:tc>
              </a:tr>
              <a:tr h="0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ru-RU" sz="1100" b="1" dirty="0" smtClean="0">
                          <a:latin typeface="Times New Roman" pitchFamily="18" charset="0"/>
                          <a:cs typeface="Times New Roman" pitchFamily="18" charset="0"/>
                        </a:rPr>
                        <a:t>Каждое </a:t>
                      </a:r>
                      <a:r>
                        <a:rPr lang="ru-RU" sz="1100" b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9</a:t>
                      </a:r>
                      <a:r>
                        <a:rPr lang="ru-RU" sz="1100" dirty="0" smtClean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br>
                        <a:rPr lang="ru-RU" sz="1100" dirty="0" smtClean="0">
                          <a:latin typeface="Times New Roman" pitchFamily="18" charset="0"/>
                          <a:cs typeface="Times New Roman" pitchFamily="18" charset="0"/>
                        </a:rPr>
                      </a:br>
                      <a:r>
                        <a:rPr lang="ru-RU" sz="1100" dirty="0" smtClean="0">
                          <a:latin typeface="Times New Roman" pitchFamily="18" charset="0"/>
                          <a:cs typeface="Times New Roman" pitchFamily="18" charset="0"/>
                        </a:rPr>
                        <a:t>число месяца</a:t>
                      </a:r>
                      <a:endParaRPr lang="ru-RU" sz="11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66040" marB="6604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Дальневосточный пр., д. 42</a:t>
                      </a:r>
                      <a:endParaRPr lang="ru-RU" sz="11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57150" marR="57150" marT="110067" marB="110067"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00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А267АМ/198</a:t>
                      </a:r>
                    </a:p>
                  </a:txBody>
                  <a:tcPr marL="57150" marR="57150" marT="110067" marB="110067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latin typeface="Times New Roman" pitchFamily="18" charset="0"/>
                          <a:cs typeface="Times New Roman" pitchFamily="18" charset="0"/>
                        </a:rPr>
                        <a:t>15:00-16:00</a:t>
                      </a:r>
                      <a:endParaRPr lang="ru-RU" sz="11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57150" marR="57150" marT="110067" marB="110067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latin typeface="Times New Roman" pitchFamily="18" charset="0"/>
                          <a:cs typeface="Times New Roman" pitchFamily="18" charset="0"/>
                        </a:rPr>
                        <a:t>8 </a:t>
                      </a:r>
                      <a:r>
                        <a:rPr lang="ru-RU" sz="1100" dirty="0" smtClean="0">
                          <a:latin typeface="Times New Roman" pitchFamily="18" charset="0"/>
                          <a:cs typeface="Times New Roman" pitchFamily="18" charset="0"/>
                        </a:rPr>
                        <a:t>(952) 219-89-03</a:t>
                      </a:r>
                      <a:endParaRPr lang="ru-RU" sz="11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57150" marR="57150" marT="110067" marB="110067" anchor="ctr"/>
                </a:tc>
              </a:tr>
              <a:tr h="312896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ru-RU" sz="1100" b="1" dirty="0" smtClean="0">
                          <a:latin typeface="Times New Roman" pitchFamily="18" charset="0"/>
                          <a:cs typeface="Times New Roman" pitchFamily="18" charset="0"/>
                        </a:rPr>
                        <a:t>Каждое </a:t>
                      </a:r>
                      <a:r>
                        <a:rPr lang="ru-RU" sz="1100" b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14</a:t>
                      </a:r>
                      <a:r>
                        <a:rPr lang="ru-RU" sz="1100" b="1" dirty="0" smtClean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100" dirty="0" smtClean="0">
                          <a:latin typeface="Times New Roman" pitchFamily="18" charset="0"/>
                          <a:cs typeface="Times New Roman" pitchFamily="18" charset="0"/>
                        </a:rPr>
                        <a:t>число месяца</a:t>
                      </a:r>
                      <a:endParaRPr lang="ru-RU" sz="11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66040" marB="6604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ул. </a:t>
                      </a:r>
                      <a:r>
                        <a:rPr lang="ru-RU" sz="1100" dirty="0" err="1" smtClean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Дыбенко</a:t>
                      </a:r>
                      <a:r>
                        <a:rPr lang="ru-RU" sz="1100" dirty="0" smtClean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, д. 25, корп. 1</a:t>
                      </a:r>
                      <a:endParaRPr lang="ru-RU" sz="11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57150" marR="57150" marT="110067" marB="110067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А252АМ/198</a:t>
                      </a:r>
                      <a:endParaRPr lang="ru-RU" sz="1100" kern="1200" dirty="0">
                        <a:solidFill>
                          <a:schemeClr val="dk1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57150" marR="57150" marT="110067" marB="110067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latin typeface="Times New Roman" pitchFamily="18" charset="0"/>
                          <a:cs typeface="Times New Roman" pitchFamily="18" charset="0"/>
                        </a:rPr>
                        <a:t>13:30-14:30</a:t>
                      </a:r>
                      <a:endParaRPr lang="ru-RU" sz="11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57150" marR="57150" marT="110067" marB="110067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latin typeface="Times New Roman" pitchFamily="18" charset="0"/>
                          <a:cs typeface="Times New Roman" pitchFamily="18" charset="0"/>
                        </a:rPr>
                        <a:t>8 (952) 219-87-66</a:t>
                      </a:r>
                      <a:endParaRPr lang="ru-RU" sz="11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57150" marR="57150" marT="110067" marB="110067" anchor="ctr"/>
                </a:tc>
              </a:tr>
              <a:tr h="247104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ru-RU" sz="1100" b="1" dirty="0" smtClean="0">
                          <a:latin typeface="Times New Roman" pitchFamily="18" charset="0"/>
                          <a:cs typeface="Times New Roman" pitchFamily="18" charset="0"/>
                        </a:rPr>
                        <a:t>Каждое </a:t>
                      </a:r>
                      <a:r>
                        <a:rPr lang="ru-RU" sz="1100" b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19</a:t>
                      </a:r>
                      <a:r>
                        <a:rPr lang="ru-RU" sz="1100" b="1" dirty="0" smtClean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100" dirty="0" smtClean="0">
                          <a:latin typeface="Times New Roman" pitchFamily="18" charset="0"/>
                          <a:cs typeface="Times New Roman" pitchFamily="18" charset="0"/>
                        </a:rPr>
                        <a:t>число месяца</a:t>
                      </a:r>
                      <a:endParaRPr lang="ru-RU" sz="11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66040" marB="6604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Дальневосточный пр., д. 42</a:t>
                      </a:r>
                      <a:endParaRPr lang="ru-RU" sz="11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57150" marR="57150" marT="110067" marB="110067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А240АМ/198</a:t>
                      </a:r>
                      <a:endParaRPr lang="ru-RU" sz="1100" kern="1200" dirty="0">
                        <a:solidFill>
                          <a:schemeClr val="dk1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57150" marR="57150" marT="110067" marB="110067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latin typeface="Times New Roman" pitchFamily="18" charset="0"/>
                          <a:cs typeface="Times New Roman" pitchFamily="18" charset="0"/>
                        </a:rPr>
                        <a:t>15:00-16:00</a:t>
                      </a:r>
                      <a:endParaRPr lang="ru-RU" sz="11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57150" marR="57150" marT="110067" marB="110067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latin typeface="Times New Roman" pitchFamily="18" charset="0"/>
                          <a:cs typeface="Times New Roman" pitchFamily="18" charset="0"/>
                        </a:rPr>
                        <a:t>8 </a:t>
                      </a:r>
                      <a:r>
                        <a:rPr lang="ru-RU" sz="1100" dirty="0" smtClean="0">
                          <a:latin typeface="Times New Roman" pitchFamily="18" charset="0"/>
                          <a:cs typeface="Times New Roman" pitchFamily="18" charset="0"/>
                        </a:rPr>
                        <a:t>(952) 219-87-43</a:t>
                      </a:r>
                      <a:endParaRPr lang="ru-RU" sz="11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57150" marR="57150" marT="110067" marB="110067" anchor="ctr"/>
                </a:tc>
              </a:tr>
              <a:tr h="253320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ru-RU" sz="1100" b="1" dirty="0" smtClean="0">
                          <a:latin typeface="Times New Roman" pitchFamily="18" charset="0"/>
                          <a:cs typeface="Times New Roman" pitchFamily="18" charset="0"/>
                        </a:rPr>
                        <a:t>Каждое </a:t>
                      </a:r>
                      <a:r>
                        <a:rPr lang="ru-RU" sz="1100" b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23</a:t>
                      </a:r>
                      <a:r>
                        <a:rPr lang="ru-RU" sz="1100" dirty="0" smtClean="0">
                          <a:latin typeface="Times New Roman" pitchFamily="18" charset="0"/>
                          <a:cs typeface="Times New Roman" pitchFamily="18" charset="0"/>
                        </a:rPr>
                        <a:t> число месяца</a:t>
                      </a:r>
                      <a:endParaRPr lang="ru-RU" sz="11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66040" marB="6604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ул. </a:t>
                      </a:r>
                      <a:r>
                        <a:rPr lang="ru-RU" sz="1100" dirty="0" err="1" smtClean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Дыбенко</a:t>
                      </a:r>
                      <a:r>
                        <a:rPr lang="ru-RU" sz="1100" dirty="0" smtClean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, д. 25, корп. 1</a:t>
                      </a:r>
                      <a:endParaRPr lang="ru-RU" sz="11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57150" marR="57150" marT="110067" marB="110067"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00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А267АМ/198</a:t>
                      </a:r>
                    </a:p>
                  </a:txBody>
                  <a:tcPr marL="57150" marR="57150" marT="110067" marB="110067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latin typeface="Times New Roman" pitchFamily="18" charset="0"/>
                          <a:cs typeface="Times New Roman" pitchFamily="18" charset="0"/>
                        </a:rPr>
                        <a:t>13:30-14:30</a:t>
                      </a:r>
                      <a:endParaRPr lang="ru-RU" sz="11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57150" marR="57150" marT="110067" marB="110067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latin typeface="Times New Roman" pitchFamily="18" charset="0"/>
                          <a:cs typeface="Times New Roman" pitchFamily="18" charset="0"/>
                        </a:rPr>
                        <a:t>8 (952) 219-89-03</a:t>
                      </a:r>
                      <a:endParaRPr lang="ru-RU" sz="11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57150" marR="57150" marT="110067" marB="110067" anchor="ctr"/>
                </a:tc>
              </a:tr>
              <a:tr h="281816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ru-RU" sz="1100" b="1" dirty="0" smtClean="0">
                          <a:latin typeface="Times New Roman" pitchFamily="18" charset="0"/>
                          <a:cs typeface="Times New Roman" pitchFamily="18" charset="0"/>
                        </a:rPr>
                        <a:t>Каждое </a:t>
                      </a:r>
                      <a:r>
                        <a:rPr lang="ru-RU" sz="1100" b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28</a:t>
                      </a:r>
                      <a:r>
                        <a:rPr lang="ru-RU" sz="1100" b="1" dirty="0" smtClean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100" dirty="0" smtClean="0">
                          <a:latin typeface="Times New Roman" pitchFamily="18" charset="0"/>
                          <a:cs typeface="Times New Roman" pitchFamily="18" charset="0"/>
                        </a:rPr>
                        <a:t>число месяца</a:t>
                      </a:r>
                      <a:endParaRPr lang="ru-RU" sz="11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66040" marB="6604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Дальневосточный пр., д. 42</a:t>
                      </a:r>
                      <a:endParaRPr lang="ru-RU" sz="11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57150" marR="57150" marT="110067" marB="110067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А249АМ/198</a:t>
                      </a:r>
                      <a:endParaRPr lang="ru-RU" sz="1100" kern="1200" dirty="0">
                        <a:solidFill>
                          <a:schemeClr val="dk1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57150" marR="57150" marT="110067" marB="110067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latin typeface="Times New Roman" pitchFamily="18" charset="0"/>
                          <a:cs typeface="Times New Roman" pitchFamily="18" charset="0"/>
                        </a:rPr>
                        <a:t>15:00-16:00</a:t>
                      </a:r>
                      <a:endParaRPr lang="ru-RU" sz="11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57150" marR="57150" marT="110067" marB="110067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latin typeface="Times New Roman" pitchFamily="18" charset="0"/>
                          <a:cs typeface="Times New Roman" pitchFamily="18" charset="0"/>
                        </a:rPr>
                        <a:t>8 </a:t>
                      </a:r>
                      <a:r>
                        <a:rPr lang="ru-RU" sz="1100" dirty="0" smtClean="0">
                          <a:latin typeface="Times New Roman" pitchFamily="18" charset="0"/>
                          <a:cs typeface="Times New Roman" pitchFamily="18" charset="0"/>
                        </a:rPr>
                        <a:t>(952) 218-82-04</a:t>
                      </a:r>
                      <a:endParaRPr lang="ru-RU" sz="11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57150" marR="57150" marT="110067" marB="110067" anchor="ctr"/>
                </a:tc>
              </a:tr>
            </a:tbl>
          </a:graphicData>
        </a:graphic>
      </p:graphicFrame>
      <p:sp>
        <p:nvSpPr>
          <p:cNvPr id="8" name="TextBox 7"/>
          <p:cNvSpPr txBox="1"/>
          <p:nvPr/>
        </p:nvSpPr>
        <p:spPr>
          <a:xfrm>
            <a:off x="0" y="200472"/>
            <a:ext cx="6858000" cy="10464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Уважаемые жители муниципального округа № 54!</a:t>
            </a:r>
          </a:p>
          <a:p>
            <a:pPr algn="ctr"/>
            <a:endParaRPr lang="ru-RU" sz="600" b="1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В целях снижения негативного воздействия опасных бытовых отходов на здоровье человека и повышения качества жизни информируем Вас </a:t>
            </a:r>
            <a:br>
              <a:rPr lang="ru-RU" sz="14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о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графике работы </a:t>
            </a:r>
            <a:r>
              <a:rPr lang="ru-RU" sz="1400" b="1" dirty="0" err="1" smtClean="0">
                <a:latin typeface="Times New Roman" pitchFamily="18" charset="0"/>
                <a:cs typeface="Times New Roman" pitchFamily="18" charset="0"/>
              </a:rPr>
              <a:t>экомобилей</a:t>
            </a: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 и </a:t>
            </a:r>
            <a:r>
              <a:rPr lang="ru-RU" sz="1400" b="1" dirty="0" err="1" smtClean="0">
                <a:latin typeface="Times New Roman" pitchFamily="18" charset="0"/>
                <a:cs typeface="Times New Roman" pitchFamily="18" charset="0"/>
              </a:rPr>
              <a:t>экобоксов</a:t>
            </a: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на территории МО № 54.</a:t>
            </a:r>
            <a:endParaRPr lang="ru-RU" sz="1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18170" y="1424608"/>
            <a:ext cx="4369246" cy="2031325"/>
          </a:xfrm>
          <a:prstGeom prst="rect">
            <a:avLst/>
          </a:prstGeom>
          <a:ln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Принимаются:</a:t>
            </a:r>
          </a:p>
          <a:p>
            <a:pPr>
              <a:buFont typeface="Arial" pitchFamily="34" charset="0"/>
              <a:buChar char="•"/>
            </a:pP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мини энергосберегающие лампы, батарейки</a:t>
            </a:r>
            <a:r>
              <a:rPr lang="en-US" sz="1400" dirty="0" smtClean="0">
                <a:latin typeface="Times New Roman" pitchFamily="18" charset="0"/>
                <a:cs typeface="Times New Roman" pitchFamily="18" charset="0"/>
              </a:rPr>
              <a:t>;</a:t>
            </a:r>
            <a:endParaRPr lang="ru-RU" sz="14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Font typeface="Arial" pitchFamily="34" charset="0"/>
              <a:buChar char="•"/>
            </a:pP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градусники</a:t>
            </a:r>
            <a:r>
              <a:rPr lang="en-US" sz="1400" dirty="0" smtClean="0">
                <a:latin typeface="Times New Roman" pitchFamily="18" charset="0"/>
                <a:cs typeface="Times New Roman" pitchFamily="18" charset="0"/>
              </a:rPr>
              <a:t>;</a:t>
            </a:r>
            <a:endParaRPr lang="ru-RU" sz="14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Font typeface="Arial" pitchFamily="34" charset="0"/>
              <a:buChar char="•"/>
            </a:pP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ограниченное количество ламп ЛБ</a:t>
            </a:r>
            <a:r>
              <a:rPr lang="en-US" sz="1400" dirty="0" smtClean="0">
                <a:latin typeface="Times New Roman" pitchFamily="18" charset="0"/>
                <a:cs typeface="Times New Roman" pitchFamily="18" charset="0"/>
              </a:rPr>
              <a:t>;</a:t>
            </a:r>
            <a:endParaRPr lang="ru-RU" sz="14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Font typeface="Arial" pitchFamily="34" charset="0"/>
              <a:buChar char="•"/>
            </a:pP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мини аккумуляторы</a:t>
            </a:r>
            <a:r>
              <a:rPr lang="en-US" sz="1400" dirty="0" smtClean="0">
                <a:latin typeface="Times New Roman" pitchFamily="18" charset="0"/>
                <a:cs typeface="Times New Roman" pitchFamily="18" charset="0"/>
              </a:rPr>
              <a:t>;</a:t>
            </a:r>
          </a:p>
          <a:p>
            <a:pPr>
              <a:buFont typeface="Arial" pitchFamily="34" charset="0"/>
              <a:buChar char="•"/>
            </a:pP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мониторы, системные блоки, ноутбуки, планшеты, калькуляторы, ксероксы</a:t>
            </a:r>
            <a:r>
              <a:rPr lang="en-US" sz="1400" dirty="0" smtClean="0">
                <a:latin typeface="Times New Roman" pitchFamily="18" charset="0"/>
                <a:cs typeface="Times New Roman" pitchFamily="18" charset="0"/>
              </a:rPr>
              <a:t>;</a:t>
            </a:r>
          </a:p>
          <a:p>
            <a:pPr>
              <a:buFont typeface="Arial" pitchFamily="34" charset="0"/>
              <a:buChar char="•"/>
            </a:pP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клавиатуры, мыши, </a:t>
            </a:r>
            <a:r>
              <a:rPr lang="en-US" sz="1400" dirty="0" smtClean="0">
                <a:latin typeface="Times New Roman" pitchFamily="18" charset="0"/>
                <a:cs typeface="Times New Roman" pitchFamily="18" charset="0"/>
              </a:rPr>
              <a:t>web-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камеры, </a:t>
            </a:r>
            <a:r>
              <a:rPr lang="en-US" sz="1400" dirty="0" err="1" smtClean="0">
                <a:latin typeface="Times New Roman" pitchFamily="18" charset="0"/>
                <a:cs typeface="Times New Roman" pitchFamily="18" charset="0"/>
              </a:rPr>
              <a:t>usb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-</a:t>
            </a:r>
            <a:r>
              <a:rPr lang="ru-RU" sz="1400" dirty="0" err="1" smtClean="0">
                <a:latin typeface="Times New Roman" pitchFamily="18" charset="0"/>
                <a:cs typeface="Times New Roman" pitchFamily="18" charset="0"/>
              </a:rPr>
              <a:t>флэшки</a:t>
            </a:r>
            <a:r>
              <a:rPr lang="en-US" sz="1400" dirty="0" smtClean="0">
                <a:latin typeface="Times New Roman" pitchFamily="18" charset="0"/>
                <a:cs typeface="Times New Roman" pitchFamily="18" charset="0"/>
              </a:rPr>
              <a:t>;</a:t>
            </a:r>
          </a:p>
          <a:p>
            <a:pPr>
              <a:buFont typeface="Arial" pitchFamily="34" charset="0"/>
              <a:buChar char="•"/>
            </a:pP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принтеры, сканеры.</a:t>
            </a:r>
            <a:endParaRPr lang="ru-RU" sz="1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4612256" y="1424608"/>
            <a:ext cx="2119794" cy="1384995"/>
          </a:xfrm>
          <a:prstGeom prst="rect">
            <a:avLst/>
          </a:prstGeom>
          <a:noFill/>
          <a:ln>
            <a:solidFill>
              <a:schemeClr val="accent3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Принимаются:</a:t>
            </a:r>
          </a:p>
          <a:p>
            <a:pPr>
              <a:buFont typeface="Arial" pitchFamily="34" charset="0"/>
              <a:buChar char="•"/>
            </a:pP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мини энергосберегающие лампы, </a:t>
            </a:r>
          </a:p>
          <a:p>
            <a:pPr>
              <a:buFont typeface="Arial" pitchFamily="34" charset="0"/>
              <a:buChar char="•"/>
            </a:pP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батарейки, </a:t>
            </a:r>
          </a:p>
          <a:p>
            <a:pPr>
              <a:buFont typeface="Arial" pitchFamily="34" charset="0"/>
              <a:buChar char="•"/>
            </a:pP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градусники.</a:t>
            </a:r>
          </a:p>
        </p:txBody>
      </p:sp>
      <p:graphicFrame>
        <p:nvGraphicFramePr>
          <p:cNvPr id="20" name="Таблица 1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4268052"/>
              </p:ext>
            </p:extLst>
          </p:nvPr>
        </p:nvGraphicFramePr>
        <p:xfrm>
          <a:off x="124644" y="7518114"/>
          <a:ext cx="4104455" cy="2261748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928092"/>
                <a:gridCol w="1512168"/>
                <a:gridCol w="1664195"/>
              </a:tblGrid>
              <a:tr h="456980">
                <a:tc gridSpan="3"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00000"/>
                        </a:lnSpc>
                      </a:pPr>
                      <a:r>
                        <a:rPr lang="ru-RU" sz="1000" b="1" kern="1200" dirty="0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ЭКОБОКСЫ</a:t>
                      </a:r>
                      <a:br>
                        <a:rPr lang="ru-RU" sz="1000" b="1" kern="1200" dirty="0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</a:br>
                      <a:r>
                        <a:rPr lang="ru-RU" sz="1000" b="1" kern="1200" dirty="0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места установки контейнеров</a:t>
                      </a:r>
                    </a:p>
                  </a:txBody>
                  <a:tcPr marL="68580" marR="68580" marT="66040" marB="66040" anchor="ctr"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456980"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00000"/>
                        </a:lnSpc>
                      </a:pPr>
                      <a:r>
                        <a:rPr lang="ru-RU" sz="1000" b="1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№ контейнера</a:t>
                      </a:r>
                    </a:p>
                  </a:txBody>
                  <a:tcPr marL="68580" marR="68580" marT="66040" marB="66040"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b="1" dirty="0" smtClean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Наименование места установки</a:t>
                      </a:r>
                      <a:endParaRPr lang="ru-RU" sz="1000" b="1" kern="1200" dirty="0" smtClean="0">
                        <a:solidFill>
                          <a:schemeClr val="dk1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68580" marR="68580" marT="66040" marB="66040"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b="1" dirty="0" smtClean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Адрес установки</a:t>
                      </a:r>
                      <a:endParaRPr lang="ru-RU" sz="1000" b="1" kern="1200" dirty="0" smtClean="0">
                        <a:solidFill>
                          <a:schemeClr val="dk1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68580" marR="68580" marT="66040" marB="66040" anchor="ctr"/>
                </a:tc>
              </a:tr>
              <a:tr h="398909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98</a:t>
                      </a:r>
                      <a:endParaRPr lang="ru-RU" sz="10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52754" marR="52754" marT="110067" marB="110067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ТЦ «СМАЙЛ»</a:t>
                      </a:r>
                      <a:endParaRPr lang="ru-RU" sz="10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52754" marR="52754" marT="110067" marB="110067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пр. Большевиков, д. 27</a:t>
                      </a:r>
                      <a:endParaRPr lang="ru-RU" sz="10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52754" marR="52754" marT="110067" marB="110067" anchor="ctr"/>
                </a:tc>
              </a:tr>
              <a:tr h="948879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 smtClean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594</a:t>
                      </a:r>
                      <a:endParaRPr lang="ru-RU" sz="10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52754" marR="52754" marT="110067" marB="110067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 smtClean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СПб</a:t>
                      </a:r>
                      <a:r>
                        <a:rPr lang="ru-RU" sz="1000" baseline="0" dirty="0" smtClean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 ГУ телекоммуникаций </a:t>
                      </a:r>
                      <a:br>
                        <a:rPr lang="ru-RU" sz="1000" baseline="0" dirty="0" smtClean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</a:br>
                      <a:r>
                        <a:rPr lang="ru-RU" sz="1000" baseline="0" dirty="0" smtClean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им. проф. </a:t>
                      </a:r>
                      <a:r>
                        <a:rPr lang="ru-RU" sz="1000" baseline="0" dirty="0" err="1" smtClean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М.А.Бонч-Бруевича</a:t>
                      </a:r>
                      <a:endParaRPr lang="ru-RU" sz="10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52754" marR="52754" marT="110067" marB="110067"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dirty="0" smtClean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пр. Большевиков, д. 22,</a:t>
                      </a:r>
                      <a:r>
                        <a:rPr lang="ru-RU" sz="1000" baseline="0" dirty="0" smtClean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 к. 1</a:t>
                      </a:r>
                      <a:endParaRPr lang="ru-RU" sz="1000" dirty="0" smtClean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52754" marR="52754" marT="110067" marB="110067" anchor="ctr"/>
                </a:tc>
              </a:tr>
            </a:tbl>
          </a:graphicData>
        </a:graphic>
      </p:graphicFrame>
      <p:sp>
        <p:nvSpPr>
          <p:cNvPr id="21" name="TextBox 20"/>
          <p:cNvSpPr txBox="1"/>
          <p:nvPr/>
        </p:nvSpPr>
        <p:spPr>
          <a:xfrm>
            <a:off x="4343809" y="7518114"/>
            <a:ext cx="2423738" cy="1600438"/>
          </a:xfrm>
          <a:prstGeom prst="rect">
            <a:avLst/>
          </a:prstGeom>
          <a:ln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ВНИМАНИЕ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4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шины, автомобильные аккумуляторы, медицинские препараты, отработанные масла </a:t>
            </a:r>
            <a:br>
              <a:rPr lang="ru-RU" sz="14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и лакокрасочные материалы </a:t>
            </a:r>
            <a:br>
              <a:rPr lang="ru-RU" sz="14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не принимаются!</a:t>
            </a:r>
            <a:endParaRPr lang="ru-RU" sz="1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5035171" y="9379753"/>
            <a:ext cx="1728192" cy="400110"/>
          </a:xfrm>
          <a:prstGeom prst="rect">
            <a:avLst/>
          </a:prstGeom>
          <a:noFill/>
          <a:ln w="19050" cmpd="sng">
            <a:solidFill>
              <a:srgbClr val="00B05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ru-RU" sz="1000" dirty="0" smtClean="0">
                <a:latin typeface="Times New Roman" pitchFamily="18" charset="0"/>
                <a:cs typeface="Times New Roman" pitchFamily="18" charset="0"/>
              </a:rPr>
              <a:t>ООО «ЭКОСЕРВИС-СПБ», </a:t>
            </a:r>
            <a:br>
              <a:rPr lang="ru-RU" sz="10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000" dirty="0" smtClean="0">
                <a:latin typeface="Times New Roman" pitchFamily="18" charset="0"/>
                <a:cs typeface="Times New Roman" pitchFamily="18" charset="0"/>
              </a:rPr>
              <a:t>8 (812) 779-10-24</a:t>
            </a:r>
            <a:endParaRPr lang="ru-RU" sz="10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570" y="43660"/>
            <a:ext cx="684076" cy="54590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958625" y="56456"/>
            <a:ext cx="789897" cy="54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27" name="Picture 3" descr="image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185755" y="2297546"/>
            <a:ext cx="524462" cy="102411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6" name="Picture 2" descr="image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836673" y="2365332"/>
            <a:ext cx="484660" cy="12686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" name="Рисунок 1" descr="ekomobil-370x165.pn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3774424" y="2669689"/>
            <a:ext cx="1811105" cy="964245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273</TotalTime>
  <Words>251</Words>
  <Application>Microsoft Office PowerPoint</Application>
  <PresentationFormat>Лист A4 (210x297 мм)</PresentationFormat>
  <Paragraphs>63</Paragraphs>
  <Slides>1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</vt:i4>
      </vt:variant>
    </vt:vector>
  </HeadingPairs>
  <TitlesOfParts>
    <vt:vector size="2" baseType="lpstr">
      <vt:lpstr>Тема Office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Белида Арина Николаевна</dc:creator>
  <cp:lastModifiedBy>User</cp:lastModifiedBy>
  <cp:revision>57</cp:revision>
  <dcterms:created xsi:type="dcterms:W3CDTF">2018-10-09T12:17:18Z</dcterms:created>
  <dcterms:modified xsi:type="dcterms:W3CDTF">2020-03-05T13:39:06Z</dcterms:modified>
</cp:coreProperties>
</file>