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3" r:id="rId4"/>
    <p:sldId id="256" r:id="rId5"/>
    <p:sldId id="260" r:id="rId6"/>
    <p:sldId id="261" r:id="rId7"/>
    <p:sldId id="264" r:id="rId8"/>
    <p:sldId id="281" r:id="rId9"/>
    <p:sldId id="265" r:id="rId10"/>
    <p:sldId id="266" r:id="rId11"/>
    <p:sldId id="268" r:id="rId12"/>
    <p:sldId id="274" r:id="rId13"/>
    <p:sldId id="269" r:id="rId14"/>
    <p:sldId id="270" r:id="rId15"/>
    <p:sldId id="271" r:id="rId16"/>
    <p:sldId id="275" r:id="rId17"/>
    <p:sldId id="276" r:id="rId18"/>
    <p:sldId id="272" r:id="rId19"/>
    <p:sldId id="277" r:id="rId20"/>
    <p:sldId id="273" r:id="rId21"/>
    <p:sldId id="282" r:id="rId22"/>
  </p:sldIdLst>
  <p:sldSz cx="12192000" cy="6858000"/>
  <p:notesSz cx="6807200" cy="99393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8" d="100"/>
          <a:sy n="58" d="100"/>
        </p:scale>
        <p:origin x="-84" y="-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2D-48FD-B04E-44D2E8F9753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2D-48FD-B04E-44D2E8F9753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2D-48FD-B04E-44D2E8F9753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2D-48FD-B04E-44D2E8F9753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2D-48FD-B04E-44D2E8F9753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НАЛОГ НА ДОХОДЫ ФИЗИЧЕСКИХ ЛИЦ</c:v>
                </c:pt>
                <c:pt idx="1">
                  <c:v>ДОХОДЫ ОТ ИСПОЛЬЗОВАНИЯ ИМУЩЕСТВА, НАХОДЯЩЕГОСЯ В ГОСУДАРСТВЕННОЙ И МУНИЦИПАЛЬНОЙ СОБСТВЕННОСТИ
</c:v>
                </c:pt>
                <c:pt idx="2">
                  <c:v>ДОХОДЫ ОТ ОКАЗАНИЯ ПЛАТНЫХ УСЛУГ И КОМПЕНСАЦИИ ЗАТРАТ ГОСУДАРСТВА</c:v>
                </c:pt>
                <c:pt idx="3">
                  <c:v>ШТРАФЫ, САНКЦИИ, ВОЗМЕЩЕНИЕ УЩЕРБА
</c:v>
                </c:pt>
                <c:pt idx="4">
                  <c:v>БЕЗВОЗМЕЗДНЫЕ ПОСТУПЛЕНИЯ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73808.2</c:v>
                </c:pt>
                <c:pt idx="1">
                  <c:v>1440</c:v>
                </c:pt>
                <c:pt idx="2">
                  <c:v>3800</c:v>
                </c:pt>
                <c:pt idx="3">
                  <c:v>1546.4</c:v>
                </c:pt>
                <c:pt idx="4">
                  <c:v>47103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4B7-4933-B8A0-55EC950C0B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815550230133437E-4"/>
          <c:y val="0.64031360686985994"/>
          <c:w val="0.99072958271520406"/>
          <c:h val="0.359686393130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F5D-45FA-BF4D-9C8E9342BDC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5D-45FA-BF4D-9C8E9342BDC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F5D-45FA-BF4D-9C8E9342BDC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F5D-45FA-BF4D-9C8E9342BDC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ОБЩЕГОСУДАРСТВЕННЫЕ ВОПРОСЫ</c:v>
                </c:pt>
                <c:pt idx="1">
                  <c:v>МУНИЦИПАЛЬНЫЕ ПРОГРАММЫ</c:v>
                </c:pt>
                <c:pt idx="2">
                  <c:v>СОЦИАЛЬНАЯ ПОЛИТИКА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33479.699999999997</c:v>
                </c:pt>
                <c:pt idx="1">
                  <c:v>73644.3</c:v>
                </c:pt>
                <c:pt idx="2">
                  <c:v>20573.599999999999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80-433D-A607-6AF94FE7D67E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Другие общегосударственные вопросы</c:v>
                </c:pt>
              </c:strCache>
            </c:strRef>
          </c:tx>
          <c:spPr>
            <a:noFill/>
            <a:ln w="9525" cap="flat" cmpd="sng" algn="ctr">
              <a:solidFill>
                <a:schemeClr val="accent1"/>
              </a:solidFill>
              <a:miter lim="800000"/>
            </a:ln>
            <a:effectLst>
              <a:glow rad="63500">
                <a:schemeClr val="accent1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226-413B-99D4-A43E4E58000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Гражданская оборона</c:v>
                </c:pt>
              </c:strCache>
            </c:strRef>
          </c:tx>
          <c:spPr>
            <a:noFill/>
            <a:ln w="9525" cap="flat" cmpd="sng" algn="ctr">
              <a:solidFill>
                <a:schemeClr val="accent2"/>
              </a:solidFill>
              <a:miter lim="800000"/>
            </a:ln>
            <a:effectLst>
              <a:glow rad="63500">
                <a:schemeClr val="accent2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226-413B-99D4-A43E4E58000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Другие вопросы в области национальной безопасности и правоохранительной деятельности</c:v>
                </c:pt>
              </c:strCache>
            </c:strRef>
          </c:tx>
          <c:spPr>
            <a:noFill/>
            <a:ln w="9525" cap="flat" cmpd="sng" algn="ctr">
              <a:solidFill>
                <a:schemeClr val="accent3"/>
              </a:solidFill>
              <a:miter lim="800000"/>
            </a:ln>
            <a:effectLst>
              <a:glow rad="63500">
                <a:schemeClr val="accent3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300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226-413B-99D4-A43E4E58000C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Общеэкономические вопросы</c:v>
                </c:pt>
              </c:strCache>
            </c:strRef>
          </c:tx>
          <c:spPr>
            <a:noFill/>
            <a:ln w="9525" cap="flat" cmpd="sng" algn="ctr">
              <a:solidFill>
                <a:schemeClr val="accent4"/>
              </a:solidFill>
              <a:miter lim="800000"/>
            </a:ln>
            <a:effectLst>
              <a:glow rad="63500">
                <a:schemeClr val="accent4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25400" cap="rnd">
                <a:solidFill>
                  <a:schemeClr val="accent4">
                    <a:alpha val="50000"/>
                  </a:schemeClr>
                </a:solidFill>
              </a:ln>
              <a:effectLst/>
            </c:spPr>
            <c:trendlineType val="linear"/>
            <c:dispRSqr val="0"/>
            <c:dispEq val="0"/>
          </c:trendline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1285.7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226-413B-99D4-A43E4E58000C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Другие вопросы в области национальной экономики</c:v>
                </c:pt>
              </c:strCache>
            </c:strRef>
          </c:tx>
          <c:spPr>
            <a:noFill/>
            <a:ln w="9525" cap="flat" cmpd="sng" algn="ctr">
              <a:solidFill>
                <a:schemeClr val="accent5"/>
              </a:solidFill>
              <a:miter lim="800000"/>
            </a:ln>
            <a:effectLst>
              <a:glow rad="63500">
                <a:schemeClr val="accent5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226-413B-99D4-A43E4E58000C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Благоустройство</c:v>
                </c:pt>
              </c:strCache>
            </c:strRef>
          </c:tx>
          <c:spPr>
            <a:noFill/>
            <a:ln w="9525" cap="flat" cmpd="sng" algn="ctr">
              <a:solidFill>
                <a:schemeClr val="accent6"/>
              </a:solidFill>
              <a:miter lim="800000"/>
            </a:ln>
            <a:effectLst>
              <a:glow rad="63500">
                <a:schemeClr val="accent6"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60002.1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226-413B-99D4-A43E4E58000C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Профессиональная подготовка, переподготовка и повышение квалификации</c:v>
                </c:pt>
              </c:strCache>
            </c:strRef>
          </c:tx>
          <c:spPr>
            <a:noFill/>
            <a:ln w="9525" cap="flat" cmpd="sng" algn="ctr">
              <a:solidFill>
                <a:schemeClr val="accent1">
                  <a:lumMod val="60000"/>
                </a:schemeClr>
              </a:solidFill>
              <a:miter lim="800000"/>
            </a:ln>
            <a:effectLst>
              <a:glow rad="63500">
                <a:schemeClr val="accent1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Лист1!$H$2</c:f>
              <c:numCache>
                <c:formatCode>General</c:formatCode>
                <c:ptCount val="1"/>
                <c:pt idx="0">
                  <c:v>161.5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7226-413B-99D4-A43E4E58000C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Другие вопросы в области образования</c:v>
                </c:pt>
              </c:strCache>
            </c:strRef>
          </c:tx>
          <c:spPr>
            <a:noFill/>
            <a:ln w="9525" cap="flat" cmpd="sng" algn="ctr">
              <a:solidFill>
                <a:schemeClr val="accent2">
                  <a:lumMod val="60000"/>
                </a:schemeClr>
              </a:solidFill>
              <a:miter lim="800000"/>
            </a:ln>
            <a:effectLst>
              <a:glow rad="63500">
                <a:schemeClr val="accent2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Лист1!$I$2</c:f>
              <c:numCache>
                <c:formatCode>General</c:formatCode>
                <c:ptCount val="1"/>
                <c:pt idx="0">
                  <c:v>770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226-413B-99D4-A43E4E58000C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Другие вопросы в области культуры, кинематографии</c:v>
                </c:pt>
              </c:strCache>
            </c:strRef>
          </c:tx>
          <c:spPr>
            <a:noFill/>
            <a:ln w="9525" cap="flat" cmpd="sng" algn="ctr">
              <a:solidFill>
                <a:schemeClr val="accent3">
                  <a:lumMod val="60000"/>
                </a:schemeClr>
              </a:solidFill>
              <a:miter lim="800000"/>
            </a:ln>
            <a:effectLst>
              <a:glow rad="63500">
                <a:schemeClr val="accent3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Лист1!$J$2</c:f>
              <c:numCache>
                <c:formatCode>General</c:formatCode>
                <c:ptCount val="1"/>
                <c:pt idx="0">
                  <c:v>6340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7226-413B-99D4-A43E4E58000C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Массовый спорт</c:v>
                </c:pt>
              </c:strCache>
            </c:strRef>
          </c:tx>
          <c:spPr>
            <a:noFill/>
            <a:ln w="9525" cap="flat" cmpd="sng" algn="ctr">
              <a:solidFill>
                <a:schemeClr val="accent4">
                  <a:lumMod val="60000"/>
                </a:schemeClr>
              </a:solidFill>
              <a:miter lim="800000"/>
            </a:ln>
            <a:effectLst>
              <a:glow rad="63500">
                <a:schemeClr val="accent4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Лист1!$K$2</c:f>
              <c:numCache>
                <c:formatCode>General</c:formatCode>
                <c:ptCount val="1"/>
                <c:pt idx="0">
                  <c:v>1150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226-413B-99D4-A43E4E58000C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Периодическая печать и издательства</c:v>
                </c:pt>
              </c:strCache>
            </c:strRef>
          </c:tx>
          <c:spPr>
            <a:noFill/>
            <a:ln w="9525" cap="flat" cmpd="sng" algn="ctr">
              <a:solidFill>
                <a:schemeClr val="accent5">
                  <a:lumMod val="60000"/>
                </a:schemeClr>
              </a:solidFill>
              <a:miter lim="800000"/>
            </a:ln>
            <a:effectLst>
              <a:glow rad="63500">
                <a:schemeClr val="accent5">
                  <a:lumMod val="60000"/>
                  <a:satMod val="175000"/>
                  <a:alpha val="25000"/>
                </a:schemeClr>
              </a:glo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stdErr"/>
            <c:noEndCap val="0"/>
            <c:spPr>
              <a:noFill/>
              <a:ln w="9525">
                <a:solidFill>
                  <a:schemeClr val="lt1">
                    <a:lumMod val="50000"/>
                  </a:schemeClr>
                </a:solidFill>
                <a:round/>
              </a:ln>
              <a:effectLst/>
            </c:spPr>
          </c:errBars>
          <c:cat>
            <c:strRef>
              <c:f>Лист1!$A$2</c:f>
              <c:strCache>
                <c:ptCount val="1"/>
                <c:pt idx="0">
                  <c:v>Муниципальные программы</c:v>
                </c:pt>
              </c:strCache>
            </c:strRef>
          </c:cat>
          <c:val>
            <c:numRef>
              <c:f>Лист1!$L$2</c:f>
              <c:numCache>
                <c:formatCode>General</c:formatCode>
                <c:ptCount val="1"/>
                <c:pt idx="0">
                  <c:v>3000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7226-413B-99D4-A43E4E58000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315"/>
        <c:overlap val="-40"/>
        <c:axId val="41124608"/>
        <c:axId val="41126144"/>
      </c:barChart>
      <c:catAx>
        <c:axId val="41124608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126144"/>
        <c:crosses val="autoZero"/>
        <c:auto val="1"/>
        <c:lblAlgn val="ctr"/>
        <c:lblOffset val="100"/>
        <c:noMultiLvlLbl val="0"/>
      </c:catAx>
      <c:valAx>
        <c:axId val="41126144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112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3">
  <cs:axisTitle>
    <cs:lnRef idx="0"/>
    <cs:fillRef idx="0"/>
    <cs:effectRef idx="0"/>
    <cs:fontRef idx="minor">
      <a:schemeClr val="lt1">
        <a:lumMod val="75000"/>
      </a:schemeClr>
    </cs:fontRef>
    <cs:defRPr sz="1197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>
        <a:lumMod val="75000"/>
      </a:schemeClr>
    </cs:fontRef>
    <cs:defRPr sz="1197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862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85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106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29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5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71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83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524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632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92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12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086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FFCB2-D57F-491A-9D87-565514C35260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F92B3-FD21-41ED-8940-01C76B459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39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ms54@list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9572"/>
            <a:ext cx="10515600" cy="3378818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latin typeface="Bahnschrift Condensed" panose="020B0502040204020203" pitchFamily="34" charset="0"/>
              </a:rPr>
              <a:t>Бюджет для граждан </a:t>
            </a:r>
            <a:br>
              <a:rPr lang="ru-RU" sz="6000" b="1" dirty="0" smtClean="0">
                <a:latin typeface="Bahnschrift Condensed" panose="020B0502040204020203" pitchFamily="34" charset="0"/>
              </a:rPr>
            </a:br>
            <a:r>
              <a:rPr lang="ru-RU" sz="6000" dirty="0" smtClean="0">
                <a:latin typeface="Bahnschrift Condensed" panose="020B0502040204020203" pitchFamily="34" charset="0"/>
              </a:rPr>
              <a:t>на 2021 год </a:t>
            </a:r>
            <a:br>
              <a:rPr lang="ru-RU" sz="6000" dirty="0" smtClean="0">
                <a:latin typeface="Bahnschrift Condensed" panose="020B0502040204020203" pitchFamily="34" charset="0"/>
              </a:rPr>
            </a:br>
            <a:r>
              <a:rPr lang="ru-RU" sz="6000" dirty="0" smtClean="0">
                <a:latin typeface="Bahnschrift Condensed" panose="020B0502040204020203" pitchFamily="34" charset="0"/>
              </a:rPr>
              <a:t>и плановый период 2022 и 2023 годов </a:t>
            </a:r>
            <a:endParaRPr lang="ru-RU" sz="6000" dirty="0">
              <a:latin typeface="Bahnschrift Condensed" panose="020B0502040204020203" pitchFamily="34" charset="0"/>
            </a:endParaRPr>
          </a:p>
        </p:txBody>
      </p:sp>
      <p:pic>
        <p:nvPicPr>
          <p:cNvPr id="2050" name="Picture 2" descr="http://mo54.ru/wp-content/uploads/2018/05/logo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429" y="3769112"/>
            <a:ext cx="7683190" cy="285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16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4868" y="365125"/>
            <a:ext cx="4404732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Bahnschrift SemiBold Condensed" panose="020B0502040204020203" pitchFamily="34" charset="0"/>
              </a:rPr>
              <a:t/>
            </a:r>
            <a:br>
              <a:rPr lang="ru-RU" sz="3600" dirty="0" smtClean="0">
                <a:latin typeface="Bahnschrift SemiBold Condensed" panose="020B0502040204020203" pitchFamily="34" charset="0"/>
              </a:rPr>
            </a:br>
            <a:endParaRPr lang="ru-RU" sz="3600" dirty="0">
              <a:latin typeface="Bahnschrift SemiBold Condensed" panose="020B0502040204020203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95072" y="1825625"/>
            <a:ext cx="3867856" cy="4351338"/>
          </a:xfrm>
          <a:prstGeom prst="rect">
            <a:avLst/>
          </a:prstGeom>
        </p:spPr>
      </p:pic>
      <p:pic>
        <p:nvPicPr>
          <p:cNvPr id="4098" name="Picture 2" descr="http://mo54.ru/wp-content/uploads/2018/05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532" y="470693"/>
            <a:ext cx="4025590" cy="135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Бюджет внутригородского муниципального образования</a:t>
            </a:r>
            <a:b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</a:b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 Санкт-Петербурга муниципальный округ № 54 </a:t>
            </a:r>
            <a:b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</a:b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на </a:t>
            </a:r>
            <a:r>
              <a:rPr lang="ru-RU" sz="3200" dirty="0" smtClean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2021 </a:t>
            </a: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год и плановый период </a:t>
            </a:r>
            <a:r>
              <a:rPr lang="ru-RU" sz="3200" dirty="0" smtClean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2022 </a:t>
            </a: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и </a:t>
            </a:r>
            <a:r>
              <a:rPr lang="ru-RU" sz="3200" dirty="0" smtClean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2023 </a:t>
            </a: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годов был принят решением Муниципального Совета от </a:t>
            </a:r>
            <a:r>
              <a:rPr lang="ru-RU" sz="3200" dirty="0" smtClean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09.12.2020г</a:t>
            </a:r>
            <a:r>
              <a:rPr lang="ru-RU" sz="3200" dirty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.  </a:t>
            </a:r>
            <a:r>
              <a:rPr lang="ru-RU" sz="3200" dirty="0" smtClean="0">
                <a:solidFill>
                  <a:prstClr val="black"/>
                </a:solidFill>
                <a:latin typeface="Bahnschrift SemiBold Condensed" panose="020B0502040204020203" pitchFamily="34" charset="0"/>
                <a:ea typeface="+mj-ea"/>
                <a:cs typeface="+mj-cs"/>
              </a:rPr>
              <a:t>№ 12/48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561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479550"/>
            <a:ext cx="6664570" cy="514985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664570" y="1825625"/>
            <a:ext cx="4689230" cy="4351338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dirty="0" smtClean="0">
                <a:latin typeface="Bahnschrift SemiBold Condensed" panose="020B0502040204020203" pitchFamily="34" charset="0"/>
              </a:rPr>
              <a:t>Местный бюджет на 2021 год и плановый период 2022 и 2023 годов запланирован равным по доходам и расходам.</a:t>
            </a:r>
            <a:endParaRPr lang="ru-RU" dirty="0">
              <a:latin typeface="Bahnschrift SemiBold Condensed" panose="020B0502040204020203" pitchFamily="34" charset="0"/>
            </a:endParaRPr>
          </a:p>
        </p:txBody>
      </p:sp>
      <p:pic>
        <p:nvPicPr>
          <p:cNvPr id="5122" name="Picture 2" descr="http://mo54.ru/wp-content/uploads/2018/05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641" y="160957"/>
            <a:ext cx="238125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9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4176" y="89210"/>
            <a:ext cx="11686478" cy="81403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istral" panose="03090702030407020403" pitchFamily="66" charset="0"/>
              </a:rPr>
              <a:t>Доходы </a:t>
            </a:r>
            <a:r>
              <a:rPr lang="ru-RU" sz="2700" dirty="0" smtClean="0">
                <a:latin typeface="Mistral" panose="03090702030407020403" pitchFamily="66" charset="0"/>
              </a:rPr>
              <a:t>местного бюджета ВМО СПб МО № 54 формируются за счет:</a:t>
            </a:r>
            <a:endParaRPr lang="ru-RU" sz="2700" dirty="0">
              <a:latin typeface="Mistral" panose="03090702030407020403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4176" y="903249"/>
            <a:ext cx="11686478" cy="5787483"/>
          </a:xfrm>
        </p:spPr>
        <p:txBody>
          <a:bodyPr>
            <a:noAutofit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ru-RU" sz="1600" b="1" dirty="0" smtClean="0"/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Налоговых доходов, установленных налоговым, финансовым и бюджетным законодательством. Законом Санкт-Петербурга «О бюджете Санкт-Петербурга на 2021 год и на плановый период 2022 и 2023 годов».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/>
              <a:t>Налог на доходы физических </a:t>
            </a:r>
            <a:r>
              <a:rPr lang="ru-RU" sz="1200" dirty="0" smtClean="0"/>
              <a:t>лиц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Доходов от использования имущества, находящегося в государственной и муниципальной собственности.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Доходов от оказания платных услуг и компенсации затрат государства.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sz="1200" dirty="0" smtClean="0"/>
              <a:t>Прочие доходы от компенсации затрат бюджетов внутригородских муниципальных образований городов федерального значения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Поступлений от штрафов, санкций и возмещения ущерба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ru-RU" sz="1200" dirty="0"/>
              <a:t>Административные штрафы, установленные законами субъектов Российской Федерации об административных </a:t>
            </a:r>
            <a:r>
              <a:rPr lang="ru-RU" sz="1200" dirty="0" smtClean="0"/>
              <a:t>правонарушениях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Субвенций </a:t>
            </a:r>
            <a:r>
              <a:rPr lang="ru-RU" sz="1600" dirty="0" smtClean="0">
                <a:solidFill>
                  <a:srgbClr val="002060"/>
                </a:solidFill>
              </a:rPr>
              <a:t>бюджетам ВМО СПб на исполнение органами местного самоуправления в Санкт-Петербурге отдельных государственных полномочий Санкт-Петербурга </a:t>
            </a:r>
            <a:r>
              <a:rPr lang="ru-RU" sz="1600" b="1" dirty="0" smtClean="0">
                <a:solidFill>
                  <a:srgbClr val="002060"/>
                </a:solidFill>
              </a:rPr>
              <a:t>по организации и осуществлению деятельности по опеке и попечительству, назначению и выплате денежных средств на содержание детей, находящихся под опекой или попечительством, и денежных средств на содержание детей, переданных на воспитание в приемные семьи в Санкт-Петербурге на 2021 и на плановый период 2022 и 2023 годов.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Субвенций </a:t>
            </a:r>
            <a:r>
              <a:rPr lang="ru-RU" sz="1600" dirty="0" smtClean="0">
                <a:solidFill>
                  <a:srgbClr val="002060"/>
                </a:solidFill>
              </a:rPr>
              <a:t>бюджетам ВМО СПб на исполнение органами местного самоуправления в Санкт-Петербурге отдельного государственного полномочия Санкт-Петербурга </a:t>
            </a:r>
            <a:r>
              <a:rPr lang="ru-RU" sz="1600" b="1" dirty="0" smtClean="0">
                <a:solidFill>
                  <a:srgbClr val="002060"/>
                </a:solidFill>
              </a:rPr>
              <a:t>по определению должностных лиц местного самоуправления, уполномоченных составлять протоколы об административных правонарушениях, и составлению протоколов об административных правонарушениях на 2021 год и плановый период 2022 и 2023 годов.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ru-RU" sz="1600" b="1" dirty="0">
                <a:solidFill>
                  <a:srgbClr val="002060"/>
                </a:solidFill>
              </a:rPr>
              <a:t>Дотации бюджетам бюджетной системы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378542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 smtClean="0"/>
              <a:t>Доходы местного бюджета внутригородского муниципального образования Санкт-Петербурга муниципальный округ №54 на 2021 год		</a:t>
            </a:r>
            <a:r>
              <a:rPr lang="ru-RU" dirty="0" smtClean="0"/>
              <a:t>	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9874402"/>
              </p:ext>
            </p:extLst>
          </p:nvPr>
        </p:nvGraphicFramePr>
        <p:xfrm>
          <a:off x="838200" y="1315845"/>
          <a:ext cx="10515600" cy="4861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007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Основными направлениями бюджетной политики ВМО СПб МО № 54 на 2021 год и на плановый период 2022 и 2023 годов считать: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1. </a:t>
            </a:r>
            <a:r>
              <a:rPr lang="ru-RU" u="sng" dirty="0" smtClean="0"/>
              <a:t>Выполнение расходных обязательств местного бюджета </a:t>
            </a:r>
            <a:r>
              <a:rPr lang="ru-RU" sz="1900" dirty="0" smtClean="0"/>
              <a:t>по решению вопросов местного значения, определенных Законом Санкт-Петербурга «Об организации местного самоуправления в Санкт-Петербурге» и Законом Санкт-Петербурга «О бюджете Санкт-Петербурга на 2021 год и на плановый период 2022 и 2023 годов».</a:t>
            </a:r>
          </a:p>
          <a:p>
            <a:pPr algn="just"/>
            <a:r>
              <a:rPr lang="ru-RU" dirty="0" smtClean="0"/>
              <a:t>2. </a:t>
            </a:r>
            <a:r>
              <a:rPr lang="ru-RU" u="sng" dirty="0" smtClean="0"/>
              <a:t>Выполнение отдельных государственных полномочий</a:t>
            </a:r>
            <a:r>
              <a:rPr lang="ru-RU" dirty="0" smtClean="0"/>
              <a:t>:</a:t>
            </a:r>
          </a:p>
          <a:p>
            <a:pPr algn="just"/>
            <a:r>
              <a:rPr lang="ru-RU" dirty="0" smtClean="0"/>
              <a:t>- </a:t>
            </a:r>
            <a:r>
              <a:rPr lang="ru-RU" sz="2100" dirty="0" smtClean="0"/>
              <a:t>по организации и осуществлению деятельности по опеке и попечительству, выплате пособий на детей, находящихся под опекой, выплате вознаграждений приемным родителям за счет средств субвенции;</a:t>
            </a:r>
          </a:p>
          <a:p>
            <a:pPr algn="just"/>
            <a:r>
              <a:rPr lang="ru-RU" sz="2100" dirty="0" smtClean="0"/>
              <a:t>- составление протоколов об административных правонарушениях за счет средств субвенции.</a:t>
            </a:r>
          </a:p>
          <a:p>
            <a:pPr algn="just"/>
            <a:r>
              <a:rPr lang="ru-RU" dirty="0" smtClean="0"/>
              <a:t>3. </a:t>
            </a:r>
            <a:r>
              <a:rPr lang="ru-RU" u="sng" dirty="0" smtClean="0"/>
              <a:t>Реализация исполнения муниципальных программ </a:t>
            </a:r>
            <a:r>
              <a:rPr lang="ru-RU" sz="1900" dirty="0" smtClean="0"/>
              <a:t>внутригородского муниципального образования Санкт-Петербурга муниципальный округ № 54, утвержденных на 2021 и плановый период 2022 и 2023 годов.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52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4967"/>
            <a:ext cx="10515600" cy="15457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Распределение бюджетных ассигнований местного бюджета </a:t>
            </a:r>
            <a:b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внутригородского муниципального образования Санкт-Петербурга муниципальный округ №54 </a:t>
            </a:r>
            <a:b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2021 год	</a:t>
            </a:r>
            <a:r>
              <a:rPr lang="ru-RU" sz="2000" dirty="0" smtClean="0"/>
              <a:t>	</a:t>
            </a:r>
            <a:br>
              <a:rPr lang="ru-RU" sz="2000" dirty="0" smtClean="0"/>
            </a:br>
            <a:endParaRPr lang="ru-RU" sz="20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28032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2136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00361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Социальная политика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159298" y="267629"/>
            <a:ext cx="6172200" cy="6590371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67630" y="1282389"/>
            <a:ext cx="4504396" cy="5575611"/>
          </a:xfrm>
        </p:spPr>
        <p:txBody>
          <a:bodyPr>
            <a:noAutofit/>
          </a:bodyPr>
          <a:lstStyle/>
          <a:p>
            <a:pPr algn="just"/>
            <a:r>
              <a:rPr lang="ru-RU" sz="2400" b="1" i="1" dirty="0">
                <a:latin typeface="Monotype Corsiva" panose="03010101010201010101" pitchFamily="66" charset="0"/>
              </a:rPr>
              <a:t>Мероприятия в области социальной политики </a:t>
            </a:r>
            <a:r>
              <a:rPr lang="ru-RU" sz="2400" dirty="0">
                <a:latin typeface="Monotype Corsiva" panose="03010101010201010101" pitchFamily="66" charset="0"/>
              </a:rPr>
              <a:t>– это исполнение органами </a:t>
            </a:r>
            <a:r>
              <a:rPr lang="ru-RU" sz="2400" dirty="0" smtClean="0">
                <a:latin typeface="Monotype Corsiva" panose="03010101010201010101" pitchFamily="66" charset="0"/>
              </a:rPr>
              <a:t>Местного самоуправления в Санкт-Петербурге </a:t>
            </a:r>
            <a:r>
              <a:rPr lang="ru-RU" sz="2400" dirty="0">
                <a:latin typeface="Monotype Corsiva" panose="03010101010201010101" pitchFamily="66" charset="0"/>
              </a:rPr>
              <a:t>отдельных государственных полномочий </a:t>
            </a:r>
            <a:r>
              <a:rPr lang="ru-RU" sz="2400" dirty="0" smtClean="0">
                <a:latin typeface="Monotype Corsiva" panose="03010101010201010101" pitchFamily="66" charset="0"/>
              </a:rPr>
              <a:t>Санкт-Петербурга  </a:t>
            </a:r>
            <a:r>
              <a:rPr lang="ru-RU" sz="2400" dirty="0">
                <a:latin typeface="Monotype Corsiva" panose="03010101010201010101" pitchFamily="66" charset="0"/>
              </a:rPr>
              <a:t>по </a:t>
            </a:r>
            <a:r>
              <a:rPr lang="ru-RU" sz="2400" dirty="0" smtClean="0">
                <a:latin typeface="Monotype Corsiva" panose="03010101010201010101" pitchFamily="66" charset="0"/>
              </a:rPr>
              <a:t>организации и осуществлению деятельности </a:t>
            </a:r>
            <a:r>
              <a:rPr lang="ru-RU" sz="2400" dirty="0">
                <a:latin typeface="Monotype Corsiva" panose="03010101010201010101" pitchFamily="66" charset="0"/>
              </a:rPr>
              <a:t>по опеке и попечительству, содержание ребенка в семье опекуна </a:t>
            </a:r>
            <a:r>
              <a:rPr lang="ru-RU" sz="2400" dirty="0" smtClean="0">
                <a:latin typeface="Monotype Corsiva" panose="03010101010201010101" pitchFamily="66" charset="0"/>
              </a:rPr>
              <a:t>и приемной </a:t>
            </a:r>
            <a:r>
              <a:rPr lang="ru-RU" sz="2400" dirty="0">
                <a:latin typeface="Monotype Corsiva" panose="03010101010201010101" pitchFamily="66" charset="0"/>
              </a:rPr>
              <a:t>семье и выплата </a:t>
            </a:r>
            <a:r>
              <a:rPr lang="ru-RU" sz="2400" dirty="0" smtClean="0">
                <a:latin typeface="Monotype Corsiva" panose="03010101010201010101" pitchFamily="66" charset="0"/>
              </a:rPr>
              <a:t>вознаграждения </a:t>
            </a:r>
            <a:r>
              <a:rPr lang="ru-RU" sz="2400" dirty="0">
                <a:latin typeface="Monotype Corsiva" panose="03010101010201010101" pitchFamily="66" charset="0"/>
              </a:rPr>
              <a:t>приемному родителю</a:t>
            </a:r>
            <a:r>
              <a:rPr lang="ru-RU" sz="2400" dirty="0" smtClean="0"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4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2400" dirty="0" smtClean="0">
                <a:latin typeface="Monotype Corsiva" panose="03010101010201010101" pitchFamily="66" charset="0"/>
              </a:rPr>
              <a:t>на 2021г. – 20573,6 </a:t>
            </a:r>
            <a:r>
              <a:rPr lang="ru-RU" sz="2400" dirty="0">
                <a:latin typeface="Monotype Corsiva" panose="03010101010201010101" pitchFamily="66" charset="0"/>
              </a:rPr>
              <a:t>тыс. руб.</a:t>
            </a:r>
          </a:p>
          <a:p>
            <a:pPr algn="just"/>
            <a:endParaRPr lang="ru-RU" sz="2400" dirty="0"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4484" y="388283"/>
            <a:ext cx="6660732" cy="611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87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386" y="154380"/>
            <a:ext cx="11541512" cy="1161465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</a:rPr>
              <a:t>Муниципальные программы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ВМО Санкт-Петербурга </a:t>
            </a:r>
            <a:r>
              <a:rPr lang="ru-RU" sz="1600" b="1" dirty="0">
                <a:solidFill>
                  <a:srgbClr val="FF0000"/>
                </a:solidFill>
              </a:rPr>
              <a:t>муниципальный округ №54  на </a:t>
            </a:r>
            <a:r>
              <a:rPr lang="ru-RU" sz="1600" b="1" dirty="0" smtClean="0">
                <a:solidFill>
                  <a:srgbClr val="FF0000"/>
                </a:solidFill>
              </a:rPr>
              <a:t>2021 </a:t>
            </a:r>
            <a:r>
              <a:rPr lang="ru-RU" sz="1600" b="1" dirty="0">
                <a:solidFill>
                  <a:srgbClr val="FF0000"/>
                </a:solidFill>
              </a:rPr>
              <a:t>год и плановый период </a:t>
            </a:r>
            <a:r>
              <a:rPr lang="ru-RU" sz="1600" b="1" dirty="0" smtClean="0">
                <a:solidFill>
                  <a:srgbClr val="FF0000"/>
                </a:solidFill>
              </a:rPr>
              <a:t>2022-2023 </a:t>
            </a:r>
            <a:r>
              <a:rPr lang="ru-RU" sz="1600" b="1" dirty="0">
                <a:solidFill>
                  <a:srgbClr val="FF0000"/>
                </a:solidFill>
              </a:rPr>
              <a:t>годов	</a:t>
            </a:r>
            <a:r>
              <a:rPr lang="ru-RU" sz="1600" b="1" dirty="0"/>
              <a:t>	</a:t>
            </a:r>
            <a:r>
              <a:rPr lang="ru-RU" sz="1600" dirty="0"/>
              <a:t>	</a:t>
            </a:r>
            <a:r>
              <a:rPr lang="ru-RU" dirty="0"/>
              <a:t>	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315844"/>
            <a:ext cx="10868025" cy="546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272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661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</a:rPr>
              <a:t>Реализация исполнения муниципальных программ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</a:rPr>
              <a:t> на 2021г.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Light Condensed" panose="020B0502040204020203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8122372"/>
              </p:ext>
            </p:extLst>
          </p:nvPr>
        </p:nvGraphicFramePr>
        <p:xfrm>
          <a:off x="736270" y="1116281"/>
          <a:ext cx="10617530" cy="5741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81222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571" y="0"/>
            <a:ext cx="4788035" cy="173672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«Другие общегосударственные вопросы»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5313014"/>
          </a:xfr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u="sng" dirty="0">
                <a:latin typeface="Monotype Corsiva" panose="03010101010201010101" pitchFamily="66" charset="0"/>
              </a:rPr>
              <a:t>Муниципальная </a:t>
            </a:r>
            <a:r>
              <a:rPr lang="ru-RU" sz="2400" b="1" u="sng" dirty="0" smtClean="0">
                <a:latin typeface="Monotype Corsiva" panose="03010101010201010101" pitchFamily="66" charset="0"/>
              </a:rPr>
              <a:t>программа направлена </a:t>
            </a:r>
            <a:r>
              <a:rPr lang="ru-RU" sz="2400" b="1" u="sng" dirty="0">
                <a:latin typeface="Monotype Corsiva" panose="03010101010201010101" pitchFamily="66" charset="0"/>
              </a:rPr>
              <a:t>на решение вопросов местного значения</a:t>
            </a:r>
            <a:r>
              <a:rPr lang="ru-RU" sz="2400" dirty="0">
                <a:latin typeface="Monotype Corsiva" panose="03010101010201010101" pitchFamily="66" charset="0"/>
              </a:rPr>
              <a:t>:</a:t>
            </a:r>
          </a:p>
          <a:p>
            <a:r>
              <a:rPr lang="ru-RU" sz="2400" dirty="0">
                <a:latin typeface="Monotype Corsiva" panose="03010101010201010101" pitchFamily="66" charset="0"/>
              </a:rPr>
              <a:t>- формирование архивных фондов органов местного самоуправления.</a:t>
            </a:r>
          </a:p>
          <a:p>
            <a:pPr marL="0" indent="0">
              <a:buNone/>
            </a:pPr>
            <a:r>
              <a:rPr lang="ru-RU" sz="2400" b="1" u="sng" dirty="0">
                <a:latin typeface="Monotype Corsiva" panose="03010101010201010101" pitchFamily="66" charset="0"/>
              </a:rPr>
              <a:t>Цели и задачи муниципальной </a:t>
            </a:r>
            <a:r>
              <a:rPr lang="ru-RU" sz="2400" b="1" u="sng" dirty="0" smtClean="0">
                <a:latin typeface="Monotype Corsiva" panose="03010101010201010101" pitchFamily="66" charset="0"/>
              </a:rPr>
              <a:t>программы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Проведение </a:t>
            </a:r>
            <a:r>
              <a:rPr lang="ru-RU" sz="2400" dirty="0">
                <a:latin typeface="Monotype Corsiva" panose="03010101010201010101" pitchFamily="66" charset="0"/>
              </a:rPr>
              <a:t>работы по научно-технической обработке документов, переплет, оформление дел для хранения в соответствии с требованиями руководящих </a:t>
            </a:r>
            <a:r>
              <a:rPr lang="ru-RU" sz="2400" dirty="0" smtClean="0">
                <a:latin typeface="Monotype Corsiva" panose="03010101010201010101" pitchFamily="66" charset="0"/>
              </a:rPr>
              <a:t>документов</a:t>
            </a:r>
          </a:p>
          <a:p>
            <a:pPr marL="0" indent="0">
              <a:buNone/>
            </a:pPr>
            <a:r>
              <a:rPr lang="ru-RU" sz="2400" dirty="0" smtClean="0">
                <a:latin typeface="Monotype Corsiva" panose="03010101010201010101" pitchFamily="66" charset="0"/>
              </a:rPr>
              <a:t>Необходимый </a:t>
            </a:r>
            <a:r>
              <a:rPr lang="ru-RU" sz="2400" dirty="0">
                <a:latin typeface="Monotype Corsiva" panose="03010101010201010101" pitchFamily="66" charset="0"/>
              </a:rPr>
              <a:t>объем финансирования </a:t>
            </a:r>
            <a:r>
              <a:rPr lang="ru-RU" sz="2400" dirty="0" smtClean="0">
                <a:latin typeface="Monotype Corsiva" panose="03010101010201010101" pitchFamily="66" charset="0"/>
              </a:rPr>
              <a:t>500,0 тыс</a:t>
            </a:r>
            <a:r>
              <a:rPr lang="ru-RU" sz="2400" dirty="0">
                <a:latin typeface="Monotype Corsiva" panose="03010101010201010101" pitchFamily="66" charset="0"/>
              </a:rPr>
              <a:t>. руб</a:t>
            </a:r>
            <a:r>
              <a:rPr lang="ru-RU" sz="2400" dirty="0" smtClean="0">
                <a:latin typeface="Monotype Corsiva" panose="03010101010201010101" pitchFamily="66" charset="0"/>
              </a:rPr>
              <a:t>.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spark.ru/upload/blogs_covers/n_5b8f99437d8fd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7400"/>
            <a:ext cx="4718050" cy="41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166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839788" y="178420"/>
            <a:ext cx="9587671" cy="156117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«Г</a:t>
            </a:r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ражданская </a:t>
            </a:r>
            <a:r>
              <a:rPr 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оборона» </a:t>
            </a:r>
            <a:br>
              <a:rPr 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10146" y="1271240"/>
            <a:ext cx="4517313" cy="4597748"/>
          </a:xfrm>
          <a:prstGeom prst="rect">
            <a:avLst/>
          </a:prstGeom>
        </p:spPr>
      </p:pic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839788" y="1048215"/>
            <a:ext cx="5070358" cy="5809785"/>
          </a:xfrm>
        </p:spPr>
        <p:txBody>
          <a:bodyPr>
            <a:noAutofit/>
          </a:bodyPr>
          <a:lstStyle/>
          <a:p>
            <a:r>
              <a:rPr lang="ru-RU" sz="1800" b="1" u="sng" dirty="0">
                <a:latin typeface="Monotype Corsiva" panose="03010101010201010101" pitchFamily="66" charset="0"/>
                <a:cs typeface="Adobe Devanagari" panose="02040503050201020203" pitchFamily="18" charset="0"/>
              </a:rPr>
              <a:t>Муниципальная программа </a:t>
            </a:r>
            <a:r>
              <a:rPr lang="ru-RU" sz="1800" b="1" u="sng" dirty="0" smtClean="0">
                <a:latin typeface="Monotype Corsiva" panose="03010101010201010101" pitchFamily="66" charset="0"/>
                <a:cs typeface="Adobe Devanagari" panose="02040503050201020203" pitchFamily="18" charset="0"/>
              </a:rPr>
              <a:t>направлена </a:t>
            </a:r>
            <a:r>
              <a:rPr lang="ru-RU" sz="1800" b="1" u="sng" dirty="0">
                <a:latin typeface="Monotype Corsiva" panose="03010101010201010101" pitchFamily="66" charset="0"/>
                <a:cs typeface="Adobe Devanagari" panose="02040503050201020203" pitchFamily="18" charset="0"/>
              </a:rPr>
              <a:t>на решение вопросов местного значения: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проведение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действий.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содействие в установленном порядке исполнительным органам государственной власти Санкт-Петербурга в сборе и обмене информацией в области защиты населения и территорий от чрезвычайных ситуаций, а также содействие в информировании населения об угрозе возникновения или о возникновении чрезвычайной ситуации;</a:t>
            </a:r>
          </a:p>
          <a:p>
            <a:r>
              <a:rPr lang="ru-RU" sz="1800" b="1" u="sng" dirty="0" smtClean="0">
                <a:latin typeface="Monotype Corsiva" panose="03010101010201010101" pitchFamily="66" charset="0"/>
              </a:rPr>
              <a:t>Цели </a:t>
            </a:r>
            <a:r>
              <a:rPr lang="ru-RU" sz="1800" b="1" u="sng" dirty="0">
                <a:latin typeface="Monotype Corsiva" panose="03010101010201010101" pitchFamily="66" charset="0"/>
              </a:rPr>
              <a:t>и задачи муниципальной </a:t>
            </a:r>
            <a:r>
              <a:rPr lang="ru-RU" sz="1800" b="1" u="sng" dirty="0" smtClean="0">
                <a:latin typeface="Monotype Corsiva" panose="03010101010201010101" pitchFamily="66" charset="0"/>
              </a:rPr>
              <a:t>программы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Повышение </a:t>
            </a:r>
            <a:r>
              <a:rPr lang="ru-RU" sz="1800" dirty="0">
                <a:latin typeface="Monotype Corsiva" panose="03010101010201010101" pitchFamily="66" charset="0"/>
              </a:rPr>
              <a:t>готовности и способности жителей муниципального округа к действиям в чрезвычайных ситуациях, а также повышение уровня знаний в вопросах </a:t>
            </a:r>
            <a:r>
              <a:rPr lang="ru-RU" sz="1800" dirty="0" smtClean="0">
                <a:latin typeface="Monotype Corsiva" panose="03010101010201010101" pitchFamily="66" charset="0"/>
              </a:rPr>
              <a:t>гражданской обороны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1800" dirty="0" smtClean="0">
                <a:latin typeface="Monotype Corsiva" panose="03010101010201010101" pitchFamily="66" charset="0"/>
              </a:rPr>
              <a:t>100,0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800" dirty="0" smtClean="0">
                <a:latin typeface="Monotype Corsiva" panose="03010101010201010101" pitchFamily="66" charset="0"/>
              </a:rPr>
              <a:t>.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05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190006"/>
            <a:ext cx="10515600" cy="85502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«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вопросы в области национальной безопасности и правоохранительной деятельности</a:t>
            </a:r>
            <a:r>
              <a:rPr lang="ru-RU" sz="2700" b="1" dirty="0"/>
              <a:t>» </a:t>
            </a:r>
            <a:br>
              <a:rPr lang="ru-RU" sz="2700" b="1" dirty="0"/>
            </a:br>
            <a:endParaRPr lang="ru-RU" sz="27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40031"/>
            <a:ext cx="10515600" cy="571796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u="sng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Муниципальная программа направлена </a:t>
            </a:r>
            <a:r>
              <a:rPr lang="ru-RU" b="1" u="sng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на решение вопросов местного значения</a:t>
            </a:r>
            <a:r>
              <a:rPr lang="ru-RU" u="sng" dirty="0"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деятельности по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профилактике правонарушений 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в Санкт-Петербурге в формах и порядке, установленных законодательством Санкт-Петербурга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профилактике терроризма и экстремизма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также минимизации и (или) ликвидации последствий проявления терроризма и экстремизма на территории муниципального образования;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установленном порядке в мероприятиях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по профилактике незаконного потребления наркотических средств и психотропных веществ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новых потенциально опасных психоактивных веществ, наркомании в Санкт-Петербурге;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реализации мероприятий по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охране здоровья граждан от воздействия окружающего табачного дыма</a:t>
            </a:r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и последствий потребления табака на территории муниципального образования</a:t>
            </a:r>
          </a:p>
          <a:p>
            <a:pPr algn="just"/>
            <a:r>
              <a:rPr lang="ru-RU" sz="31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- участие в создании условий для реализации мер, направленных на укрепление межнационального и межконфессионального согласия, сохранение и развитие языков и культуры народов Российской Федерации, проживающих на территории муниципального образования, социальную и культурную адаптацию мигрантов, </a:t>
            </a:r>
            <a:r>
              <a:rPr lang="ru-RU" sz="31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профилактику межнациональных (межэтнических) конфликтов </a:t>
            </a:r>
          </a:p>
          <a:p>
            <a:pPr marL="0" indent="0">
              <a:buNone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300,0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тыс.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613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9788" y="349134"/>
            <a:ext cx="3932237" cy="2074127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latin typeface="Monotype Corsiva" panose="03010101010201010101" pitchFamily="66" charset="0"/>
              </a:rPr>
              <a:t>«Общеэкономические вопросы»</a:t>
            </a:r>
            <a:br>
              <a:rPr lang="ru-RU" b="1" dirty="0">
                <a:latin typeface="Monotype Corsiva" panose="03010101010201010101" pitchFamily="66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4200" b="1" dirty="0"/>
              <a:t>Цели и задачи муниципальной </a:t>
            </a:r>
            <a:r>
              <a:rPr lang="ru-RU" sz="4200" b="1" dirty="0" smtClean="0"/>
              <a:t>программы</a:t>
            </a:r>
          </a:p>
          <a:p>
            <a:r>
              <a:rPr lang="ru-RU" dirty="0" smtClean="0"/>
              <a:t>1</a:t>
            </a:r>
            <a:r>
              <a:rPr lang="ru-RU" dirty="0"/>
              <a:t>)	</a:t>
            </a:r>
            <a:r>
              <a:rPr lang="ru-RU" sz="3800" dirty="0"/>
              <a:t>Трудоустройство молодёжи, их социальная адаптация и подготовка к профессиональной трудовой деятельности ;</a:t>
            </a:r>
          </a:p>
          <a:p>
            <a:r>
              <a:rPr lang="ru-RU" sz="3800" dirty="0"/>
              <a:t>2)	Обеспечение занятости несовершеннолетних граждан в возрасте от 14 до 18 лет, возможность приобщить учащихся и молодых специалистов к труду, приобрести опыт межличностного взаимодействия в трудовом коллективе;</a:t>
            </a:r>
          </a:p>
          <a:p>
            <a:r>
              <a:rPr lang="ru-RU" sz="3800" dirty="0"/>
              <a:t>3)	Обеспечение правовых и социальных гарантий в области труда и занятости несовершеннолетних;</a:t>
            </a:r>
          </a:p>
          <a:p>
            <a:r>
              <a:rPr lang="ru-RU" sz="3800" dirty="0"/>
              <a:t>4)	Поддержание функционирования системы общественных работ на территории муниципального образования;</a:t>
            </a:r>
          </a:p>
          <a:p>
            <a:r>
              <a:rPr lang="ru-RU" sz="3800" dirty="0"/>
              <a:t>5)	Временное трудоустройство безработных граждан, испытывающих трудности в поиске работы.</a:t>
            </a: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839788" y="1338146"/>
            <a:ext cx="3932237" cy="4530842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1800" b="1" dirty="0">
                <a:latin typeface="Monotype Corsiva" panose="03010101010201010101" pitchFamily="66" charset="0"/>
              </a:rPr>
              <a:t>Муниципальная программа </a:t>
            </a:r>
            <a:r>
              <a:rPr lang="ru-RU" sz="1800" b="1" dirty="0" smtClean="0">
                <a:latin typeface="Monotype Corsiva" panose="03010101010201010101" pitchFamily="66" charset="0"/>
              </a:rPr>
              <a:t>направлена </a:t>
            </a:r>
            <a:r>
              <a:rPr lang="ru-RU" sz="1800" b="1" dirty="0">
                <a:latin typeface="Monotype Corsiva" panose="03010101010201010101" pitchFamily="66" charset="0"/>
              </a:rPr>
              <a:t>на решение вопросов местного </a:t>
            </a:r>
            <a:r>
              <a:rPr lang="ru-RU" sz="1800" b="1" dirty="0" smtClean="0">
                <a:latin typeface="Monotype Corsiva" panose="03010101010201010101" pitchFamily="66" charset="0"/>
              </a:rPr>
              <a:t>значения:</a:t>
            </a:r>
            <a:endParaRPr lang="ru-RU" sz="1800" b="1" dirty="0">
              <a:latin typeface="Monotype Corsiva" panose="03010101010201010101" pitchFamily="66" charset="0"/>
            </a:endParaRPr>
          </a:p>
          <a:p>
            <a:r>
              <a:rPr lang="ru-RU" sz="1800" dirty="0" smtClean="0">
                <a:latin typeface="Monotype Corsiva" panose="03010101010201010101" pitchFamily="66" charset="0"/>
              </a:rPr>
              <a:t>- по </a:t>
            </a:r>
            <a:r>
              <a:rPr lang="ru-RU" sz="1800" dirty="0">
                <a:latin typeface="Monotype Corsiva" panose="03010101010201010101" pitchFamily="66" charset="0"/>
              </a:rPr>
              <a:t>участию в организации и финансировании: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проведения оплачиваемых общественных работ для безработных граждан, испытывающих трудности в поиске работы;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временного трудоустройства несовершеннолетних в возрасте от 14 до 18 лет в свободное от учебы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Необходимый </a:t>
            </a:r>
            <a:r>
              <a:rPr lang="ru-RU" sz="1800" dirty="0">
                <a:latin typeface="Monotype Corsiva" panose="03010101010201010101" pitchFamily="66" charset="0"/>
              </a:rPr>
              <a:t>объем финансирования </a:t>
            </a:r>
            <a:r>
              <a:rPr lang="ru-RU" sz="1800" dirty="0" smtClean="0">
                <a:latin typeface="Monotype Corsiva" panose="03010101010201010101" pitchFamily="66" charset="0"/>
              </a:rPr>
              <a:t>1285,7 </a:t>
            </a:r>
            <a:r>
              <a:rPr lang="ru-RU" sz="1800" dirty="0">
                <a:latin typeface="Monotype Corsiva" panose="03010101010201010101" pitchFamily="66" charset="0"/>
              </a:rPr>
              <a:t>тыс. руб.</a:t>
            </a:r>
          </a:p>
          <a:p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8" y="5207620"/>
            <a:ext cx="10346768" cy="165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223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263526"/>
            <a:ext cx="10515600" cy="12307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«</a:t>
            </a:r>
            <a:r>
              <a:rPr lang="ru-RU" b="1" i="1" dirty="0"/>
              <a:t>Другие вопросы в области национальной экономики» </a:t>
            </a:r>
            <a:br>
              <a:rPr lang="ru-RU" b="1" i="1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sz="half" idx="1"/>
          </p:nvPr>
        </p:nvSpPr>
        <p:spPr>
          <a:xfrm>
            <a:off x="838199" y="1282390"/>
            <a:ext cx="6376639" cy="4894573"/>
          </a:xfrm>
          <a:pattFill prst="plaid">
            <a:fgClr>
              <a:srgbClr val="FFFF00"/>
            </a:fgClr>
            <a:bgClr>
              <a:schemeClr val="bg1"/>
            </a:bgClr>
          </a:patt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>
                <a:latin typeface="Monotype Corsiva" panose="03010101010201010101" pitchFamily="66" charset="0"/>
              </a:rPr>
              <a:t>Муниципальная </a:t>
            </a:r>
            <a:r>
              <a:rPr lang="ru-RU" sz="1800" b="1" dirty="0">
                <a:latin typeface="Monotype Corsiva" panose="03010101010201010101" pitchFamily="66" charset="0"/>
              </a:rPr>
              <a:t>программа </a:t>
            </a:r>
            <a:r>
              <a:rPr lang="ru-RU" sz="1800" b="1" dirty="0" smtClean="0">
                <a:latin typeface="Monotype Corsiva" panose="03010101010201010101" pitchFamily="66" charset="0"/>
              </a:rPr>
              <a:t>направлена </a:t>
            </a:r>
            <a:r>
              <a:rPr lang="ru-RU" sz="1800" b="1" dirty="0">
                <a:latin typeface="Monotype Corsiva" panose="03010101010201010101" pitchFamily="66" charset="0"/>
              </a:rPr>
              <a:t>на решение вопросов местного значения </a:t>
            </a:r>
            <a:r>
              <a:rPr lang="ru-RU" sz="1800" dirty="0" smtClean="0">
                <a:latin typeface="Monotype Corsiva" panose="03010101010201010101" pitchFamily="66" charset="0"/>
              </a:rPr>
              <a:t>по </a:t>
            </a:r>
            <a:r>
              <a:rPr lang="ru-RU" sz="1800" dirty="0">
                <a:latin typeface="Monotype Corsiva" panose="03010101010201010101" pitchFamily="66" charset="0"/>
              </a:rPr>
              <a:t>участию в организации и финансировании: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содействие развитию малого бизнеса на территории муниципального </a:t>
            </a:r>
            <a:r>
              <a:rPr lang="ru-RU" sz="1800" dirty="0" smtClean="0">
                <a:latin typeface="Monotype Corsiva" panose="03010101010201010101" pitchFamily="66" charset="0"/>
              </a:rPr>
              <a:t>образования</a:t>
            </a:r>
          </a:p>
          <a:p>
            <a:pPr marL="0" indent="0">
              <a:buNone/>
            </a:pPr>
            <a:r>
              <a:rPr lang="ru-RU" sz="1800" b="1" dirty="0" smtClean="0">
                <a:latin typeface="Monotype Corsiva" panose="03010101010201010101" pitchFamily="66" charset="0"/>
              </a:rPr>
              <a:t>Цели </a:t>
            </a:r>
            <a:r>
              <a:rPr lang="ru-RU" sz="1800" b="1" dirty="0">
                <a:latin typeface="Monotype Corsiva" panose="03010101010201010101" pitchFamily="66" charset="0"/>
              </a:rPr>
              <a:t>и задачи муниципальной </a:t>
            </a:r>
            <a:r>
              <a:rPr lang="ru-RU" sz="1800" b="1" dirty="0" smtClean="0">
                <a:latin typeface="Monotype Corsiva" panose="03010101010201010101" pitchFamily="66" charset="0"/>
              </a:rPr>
              <a:t>программы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1)Сбалансированное </a:t>
            </a:r>
            <a:r>
              <a:rPr lang="ru-RU" sz="1800" dirty="0">
                <a:latin typeface="Monotype Corsiva" panose="03010101010201010101" pitchFamily="66" charset="0"/>
              </a:rPr>
              <a:t>развитие малого бизнеса и потребительского рынка в целях максимально полного удовлетворения возрастающих потребностей населения;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2)Активизация </a:t>
            </a:r>
            <a:r>
              <a:rPr lang="ru-RU" sz="1800" dirty="0">
                <a:latin typeface="Monotype Corsiva" panose="03010101010201010101" pitchFamily="66" charset="0"/>
              </a:rPr>
              <a:t>развития субъектов малого предпринимательства;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3)Создание </a:t>
            </a:r>
            <a:r>
              <a:rPr lang="ru-RU" sz="1800" dirty="0">
                <a:latin typeface="Monotype Corsiva" panose="03010101010201010101" pitchFamily="66" charset="0"/>
              </a:rPr>
              <a:t>форм организации и обслуживания населения предприятиями торговли и бытовых услуг;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4)Обеспечение </a:t>
            </a:r>
            <a:r>
              <a:rPr lang="ru-RU" sz="1800" dirty="0">
                <a:latin typeface="Monotype Corsiva" panose="03010101010201010101" pitchFamily="66" charset="0"/>
              </a:rPr>
              <a:t>прав граждан на безопасность и качество товаров, усиление защиты прав </a:t>
            </a:r>
            <a:r>
              <a:rPr lang="ru-RU" sz="1800" dirty="0" smtClean="0">
                <a:latin typeface="Monotype Corsiva" panose="03010101010201010101" pitchFamily="66" charset="0"/>
              </a:rPr>
              <a:t>потребителей</a:t>
            </a:r>
          </a:p>
          <a:p>
            <a:pPr marL="0" indent="0">
              <a:buNone/>
            </a:pPr>
            <a:endParaRPr lang="ru-RU" sz="1800" dirty="0">
              <a:latin typeface="Monotype Corsiva" panose="03010101010201010101" pitchFamily="66" charset="0"/>
            </a:endParaRPr>
          </a:p>
          <a:p>
            <a:pPr marL="0" indent="0">
              <a:buNone/>
            </a:pPr>
            <a:r>
              <a:rPr lang="ru-RU" sz="1800" dirty="0">
                <a:latin typeface="Monotype Corsiva" panose="03010101010201010101" pitchFamily="66" charset="0"/>
              </a:rPr>
              <a:t>Необходимый объем </a:t>
            </a:r>
            <a:r>
              <a:rPr lang="ru-RU" sz="1800" dirty="0" smtClean="0">
                <a:latin typeface="Monotype Corsiva" panose="03010101010201010101" pitchFamily="66" charset="0"/>
              </a:rPr>
              <a:t>финансирования 35,0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400" dirty="0" smtClean="0"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482468" y="1661532"/>
            <a:ext cx="3871332" cy="4393579"/>
          </a:xfrm>
          <a:prstGeom prst="rect">
            <a:avLst/>
          </a:prstGeom>
          <a:pattFill prst="zigZag">
            <a:fgClr>
              <a:srgbClr val="FFFF00"/>
            </a:fgClr>
            <a:bgClr>
              <a:schemeClr val="bg1"/>
            </a:bgClr>
          </a:pattFill>
          <a:ln>
            <a:solidFill>
              <a:schemeClr val="accent1"/>
            </a:solidFill>
          </a:ln>
        </p:spPr>
      </p:pic>
      <p:sp>
        <p:nvSpPr>
          <p:cNvPr id="7" name="Текст 6"/>
          <p:cNvSpPr>
            <a:spLocks noGrp="1"/>
          </p:cNvSpPr>
          <p:nvPr>
            <p:ph type="body" sz="quarter" idx="4294967295"/>
          </p:nvPr>
        </p:nvSpPr>
        <p:spPr>
          <a:xfrm>
            <a:off x="7008813" y="263525"/>
            <a:ext cx="5183187" cy="3762375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04117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10515599" cy="546410"/>
          </a:xfrm>
        </p:spPr>
        <p:txBody>
          <a:bodyPr/>
          <a:lstStyle/>
          <a:p>
            <a:pPr algn="ctr"/>
            <a:r>
              <a:rPr lang="ru-RU" b="1" dirty="0" smtClean="0">
                <a:latin typeface="Monotype Corsiva" panose="03010101010201010101" pitchFamily="66" charset="0"/>
              </a:rPr>
              <a:t>«Благоустройство</a:t>
            </a:r>
            <a:r>
              <a:rPr lang="ru-RU" b="1" dirty="0">
                <a:latin typeface="Monotype Corsiva" panose="03010101010201010101" pitchFamily="66" charset="0"/>
              </a:rPr>
              <a:t>»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35336" y="1279398"/>
            <a:ext cx="4620051" cy="5210612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0722" y="1003611"/>
            <a:ext cx="6322741" cy="5486399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Monotype Corsiva" panose="03010101010201010101" pitchFamily="66" charset="0"/>
              </a:rPr>
              <a:t>Муниципальная </a:t>
            </a:r>
            <a:r>
              <a:rPr lang="ru-RU" sz="1800" b="1" dirty="0" smtClean="0">
                <a:latin typeface="Monotype Corsiva" panose="03010101010201010101" pitchFamily="66" charset="0"/>
              </a:rPr>
              <a:t>программа направленна </a:t>
            </a:r>
            <a:r>
              <a:rPr lang="ru-RU" sz="1800" b="1" dirty="0">
                <a:latin typeface="Monotype Corsiva" panose="03010101010201010101" pitchFamily="66" charset="0"/>
              </a:rPr>
              <a:t>на решение вопроса местного значения: 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организация благоустройства территории муниципального образования в соответствии с законодательством в сфере благоустройства 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осуществление работ в сфере озеленения на территории муниципального образования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проведение в установленном порядке минимально необходимых мероприятий по обеспечению доступности городской среды для маломобильных групп населения на внутриквартальных территориях муниципального образования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размещение, содержание и ремонт искусственных неровностей на внутриквартальных проездах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осуществление экологического просвещения, а также организация экологического воспитания и формирования экологической культуры в области обращения с твердыми коммунальными отходами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1800" dirty="0" smtClean="0">
                <a:latin typeface="Monotype Corsiva" panose="03010101010201010101" pitchFamily="66" charset="0"/>
              </a:rPr>
              <a:t>60002,1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800" dirty="0" smtClean="0">
                <a:latin typeface="Monotype Corsiva" panose="03010101010201010101" pitchFamily="66" charset="0"/>
              </a:rPr>
              <a:t>.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685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anose="03010101010201010101" pitchFamily="66" charset="0"/>
              </a:rPr>
              <a:t>«Другие </a:t>
            </a:r>
            <a:r>
              <a:rPr lang="ru-RU" b="1" dirty="0">
                <a:latin typeface="Monotype Corsiva" panose="03010101010201010101" pitchFamily="66" charset="0"/>
              </a:rPr>
              <a:t>вопросы в области образования» </a:t>
            </a:r>
            <a:br>
              <a:rPr lang="ru-RU" b="1" dirty="0">
                <a:latin typeface="Monotype Corsiva" panose="03010101010201010101" pitchFamily="66" charset="0"/>
              </a:rPr>
            </a:br>
            <a:r>
              <a:rPr lang="ru-RU" sz="2700" dirty="0">
                <a:latin typeface="Monotype Corsiva" panose="03010101010201010101" pitchFamily="66" charset="0"/>
              </a:rPr>
              <a:t>Необходимый объем финансирования </a:t>
            </a:r>
            <a:r>
              <a:rPr lang="ru-RU" sz="2700" dirty="0" smtClean="0">
                <a:latin typeface="Monotype Corsiva" panose="03010101010201010101" pitchFamily="66" charset="0"/>
              </a:rPr>
              <a:t>770,0 тыс</a:t>
            </a:r>
            <a:r>
              <a:rPr lang="ru-RU" sz="2700" dirty="0">
                <a:latin typeface="Monotype Corsiva" panose="03010101010201010101" pitchFamily="66" charset="0"/>
              </a:rPr>
              <a:t>. </a:t>
            </a:r>
            <a:r>
              <a:rPr lang="ru-RU" sz="2700" dirty="0" smtClean="0">
                <a:latin typeface="Monotype Corsiva" panose="03010101010201010101" pitchFamily="66" charset="0"/>
              </a:rPr>
              <a:t>руб.</a:t>
            </a:r>
            <a:br>
              <a:rPr lang="ru-RU" sz="2700" dirty="0" smtClean="0">
                <a:latin typeface="Monotype Corsiva" panose="03010101010201010101" pitchFamily="66" charset="0"/>
              </a:rPr>
            </a:br>
            <a:r>
              <a:rPr lang="ru-RU" sz="2700" dirty="0" smtClean="0">
                <a:latin typeface="Monotype Corsiva" panose="03010101010201010101" pitchFamily="66" charset="0"/>
              </a:rPr>
              <a:t>Муниципальная </a:t>
            </a:r>
            <a:r>
              <a:rPr lang="ru-RU" sz="2700" dirty="0">
                <a:latin typeface="Monotype Corsiva" panose="03010101010201010101" pitchFamily="66" charset="0"/>
              </a:rPr>
              <a:t>программа направлена на решение вопроса местного значения:</a:t>
            </a:r>
            <a:br>
              <a:rPr lang="ru-RU" sz="2700" dirty="0">
                <a:latin typeface="Monotype Corsiva" panose="03010101010201010101" pitchFamily="66" charset="0"/>
              </a:rPr>
            </a:br>
            <a:endParaRPr lang="ru-RU" sz="2700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1014413" y="1690688"/>
            <a:ext cx="5157787" cy="823912"/>
          </a:xfrm>
        </p:spPr>
        <p:txBody>
          <a:bodyPr>
            <a:norm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- проведение работ по военно-патриотическому воспитанию граждан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- участие в реализации мер по профилактике дорожно-транспортного травматизма на территории муниципального образования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72200" y="3016251"/>
            <a:ext cx="5183188" cy="35072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413" y="3016251"/>
            <a:ext cx="4906536" cy="36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19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«Другие </a:t>
            </a:r>
            <a:r>
              <a:rPr lang="ru-RU" b="1" dirty="0"/>
              <a:t>вопросы в области культуры, кинематографии»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ru-RU" dirty="0"/>
              <a:t>- </a:t>
            </a:r>
            <a:r>
              <a:rPr lang="ru-RU" dirty="0" smtClean="0"/>
              <a:t>организация </a:t>
            </a:r>
            <a:r>
              <a:rPr lang="ru-RU" dirty="0"/>
              <a:t>и </a:t>
            </a:r>
            <a:r>
              <a:rPr lang="ru-RU" dirty="0" smtClean="0"/>
              <a:t>проведение </a:t>
            </a:r>
            <a:r>
              <a:rPr lang="ru-RU" dirty="0"/>
              <a:t>местных и участие в организации и проведении городских праздничных и иных зрелищных мероприятий </a:t>
            </a:r>
          </a:p>
          <a:p>
            <a:r>
              <a:rPr lang="ru-RU" dirty="0"/>
              <a:t>- организация и </a:t>
            </a:r>
            <a:r>
              <a:rPr lang="ru-RU" dirty="0" smtClean="0"/>
              <a:t>проведение </a:t>
            </a:r>
            <a:r>
              <a:rPr lang="ru-RU" dirty="0"/>
              <a:t>досуговых мероприятий для жителей муниципального образования.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19447" y="1504991"/>
            <a:ext cx="452461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07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8421"/>
            <a:ext cx="10515600" cy="6467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b="1" dirty="0" smtClean="0">
                <a:latin typeface="Monotype Corsiva" panose="03010101010201010101" pitchFamily="66" charset="0"/>
              </a:rPr>
              <a:t>Массовый </a:t>
            </a:r>
            <a:r>
              <a:rPr lang="ru-RU" b="1" dirty="0">
                <a:latin typeface="Monotype Corsiva" panose="03010101010201010101" pitchFamily="66" charset="0"/>
              </a:rPr>
              <a:t>спорт»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903250"/>
            <a:ext cx="7895063" cy="57317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Monotype Corsiva" panose="03010101010201010101" pitchFamily="66" charset="0"/>
              </a:rPr>
              <a:t>Муниципальная программа </a:t>
            </a:r>
            <a:r>
              <a:rPr lang="ru-RU" sz="1800" b="1" dirty="0" smtClean="0">
                <a:latin typeface="Monotype Corsiva" panose="03010101010201010101" pitchFamily="66" charset="0"/>
              </a:rPr>
              <a:t>направлена на </a:t>
            </a:r>
            <a:r>
              <a:rPr lang="ru-RU" sz="1800" b="1" dirty="0">
                <a:latin typeface="Monotype Corsiva" panose="03010101010201010101" pitchFamily="66" charset="0"/>
              </a:rPr>
              <a:t>решение вопроса местного значения 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- обеспечению условий для развития на территории муниципального образования физической культуры и массового спорта, организация и проведение официальных физкультурных мероприятий, физкультурно-оздоровительных мероприятий и спортивных мероприятий муниципального образования </a:t>
            </a:r>
          </a:p>
          <a:p>
            <a:pPr marL="0" indent="0">
              <a:buNone/>
            </a:pPr>
            <a:r>
              <a:rPr lang="ru-RU" sz="1800" b="1" dirty="0">
                <a:latin typeface="Monotype Corsiva" panose="03010101010201010101" pitchFamily="66" charset="0"/>
              </a:rPr>
              <a:t>Цели и задачи муниципальной </a:t>
            </a:r>
            <a:r>
              <a:rPr lang="ru-RU" sz="1800" b="1" dirty="0" smtClean="0">
                <a:latin typeface="Monotype Corsiva" panose="03010101010201010101" pitchFamily="66" charset="0"/>
              </a:rPr>
              <a:t>программы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1</a:t>
            </a:r>
            <a:r>
              <a:rPr lang="ru-RU" sz="1800" dirty="0" smtClean="0">
                <a:latin typeface="Monotype Corsiva" panose="03010101010201010101" pitchFamily="66" charset="0"/>
              </a:rPr>
              <a:t>)  </a:t>
            </a:r>
            <a:r>
              <a:rPr lang="ru-RU" sz="1800" dirty="0">
                <a:latin typeface="Monotype Corsiva" panose="03010101010201010101" pitchFamily="66" charset="0"/>
              </a:rPr>
              <a:t>Комплексное решение проблем развития массовой физической культуры и спорта на территории МО №54, направленное на создание оптимальных условий для физического, спортивного и духовного совершенствования, укрепление здоровья граждан, приобщения различных групп населения, в первую очередь детей, к систематическим занятиям физической культурой и спортом.</a:t>
            </a:r>
          </a:p>
          <a:p>
            <a:r>
              <a:rPr lang="ru-RU" sz="1800" dirty="0">
                <a:latin typeface="Monotype Corsiva" panose="03010101010201010101" pitchFamily="66" charset="0"/>
              </a:rPr>
              <a:t>2</a:t>
            </a:r>
            <a:r>
              <a:rPr lang="ru-RU" sz="1800" dirty="0" smtClean="0">
                <a:latin typeface="Monotype Corsiva" panose="03010101010201010101" pitchFamily="66" charset="0"/>
              </a:rPr>
              <a:t>) Создание </a:t>
            </a:r>
            <a:r>
              <a:rPr lang="ru-RU" sz="1800" dirty="0">
                <a:latin typeface="Monotype Corsiva" panose="03010101010201010101" pitchFamily="66" charset="0"/>
              </a:rPr>
              <a:t>условий для занятий физической культурой и спортом на территории муниципального образования;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3)Приобщение </a:t>
            </a:r>
            <a:r>
              <a:rPr lang="ru-RU" sz="1800" dirty="0">
                <a:latin typeface="Monotype Corsiva" panose="03010101010201010101" pitchFamily="66" charset="0"/>
              </a:rPr>
              <a:t>к здоровому образу жизни и активному досугу наибольшее число жителей муниципального образования;</a:t>
            </a:r>
          </a:p>
          <a:p>
            <a:r>
              <a:rPr lang="ru-RU" sz="1800" dirty="0" smtClean="0">
                <a:latin typeface="Monotype Corsiva" panose="03010101010201010101" pitchFamily="66" charset="0"/>
              </a:rPr>
              <a:t>4</a:t>
            </a:r>
            <a:r>
              <a:rPr lang="ru-RU" sz="1800" dirty="0">
                <a:latin typeface="Monotype Corsiva" panose="03010101010201010101" pitchFamily="66" charset="0"/>
              </a:rPr>
              <a:t>)</a:t>
            </a:r>
            <a:r>
              <a:rPr lang="ru-RU" sz="1800" dirty="0" smtClean="0">
                <a:latin typeface="Monotype Corsiva" panose="03010101010201010101" pitchFamily="66" charset="0"/>
              </a:rPr>
              <a:t> </a:t>
            </a:r>
            <a:r>
              <a:rPr lang="ru-RU" sz="1800" dirty="0">
                <a:latin typeface="Monotype Corsiva" panose="03010101010201010101" pitchFamily="66" charset="0"/>
              </a:rPr>
              <a:t>Массовое вовлечение в занятия физической культурой и спортом граждан всех возрастных категорий посредством сочетания различных соревновательных </a:t>
            </a:r>
            <a:r>
              <a:rPr lang="ru-RU" sz="1800" dirty="0" smtClean="0">
                <a:latin typeface="Monotype Corsiva" panose="03010101010201010101" pitchFamily="66" charset="0"/>
              </a:rPr>
              <a:t>систем</a:t>
            </a:r>
          </a:p>
          <a:p>
            <a:pPr marL="0" indent="0">
              <a:buNone/>
            </a:pPr>
            <a:r>
              <a:rPr lang="ru-RU" sz="1800" dirty="0" smtClean="0">
                <a:latin typeface="Monotype Corsiva" panose="03010101010201010101" pitchFamily="66" charset="0"/>
              </a:rPr>
              <a:t>Необходимый </a:t>
            </a:r>
            <a:r>
              <a:rPr lang="ru-RU" sz="1800" dirty="0">
                <a:latin typeface="Monotype Corsiva" panose="03010101010201010101" pitchFamily="66" charset="0"/>
              </a:rPr>
              <a:t>объем </a:t>
            </a:r>
            <a:r>
              <a:rPr lang="ru-RU" sz="1800" dirty="0" smtClean="0">
                <a:latin typeface="Monotype Corsiva" panose="03010101010201010101" pitchFamily="66" charset="0"/>
              </a:rPr>
              <a:t>финансирования 1150,0  тыс</a:t>
            </a:r>
            <a:r>
              <a:rPr lang="ru-RU" sz="1800" dirty="0">
                <a:latin typeface="Monotype Corsiva" panose="03010101010201010101" pitchFamily="66" charset="0"/>
              </a:rPr>
              <a:t>. руб</a:t>
            </a:r>
            <a:r>
              <a:rPr lang="ru-RU" sz="1800" dirty="0" smtClean="0">
                <a:latin typeface="Monotype Corsiva" panose="03010101010201010101" pitchFamily="66" charset="0"/>
              </a:rPr>
              <a:t>.</a:t>
            </a:r>
            <a:endParaRPr lang="ru-RU" sz="1800" dirty="0">
              <a:latin typeface="Monotype Corsiva" panose="03010101010201010101" pitchFamily="66" charset="0"/>
            </a:endParaRPr>
          </a:p>
          <a:p>
            <a:endParaRPr lang="ru-RU" sz="1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140391" y="825192"/>
            <a:ext cx="3847170" cy="4917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611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>
                <a:latin typeface="Monotype Corsiva" panose="03010101010201010101" pitchFamily="66" charset="0"/>
              </a:rPr>
              <a:t>«Периодическая </a:t>
            </a:r>
            <a:r>
              <a:rPr lang="ru-RU" dirty="0">
                <a:latin typeface="Monotype Corsiva" panose="03010101010201010101" pitchFamily="66" charset="0"/>
              </a:rPr>
              <a:t>печать и издательства» </a:t>
            </a: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Цели </a:t>
            </a:r>
            <a:r>
              <a:rPr lang="ru-RU" dirty="0"/>
              <a:t>и задачи муниципальной программы: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7" y="2326944"/>
            <a:ext cx="5157787" cy="4274577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	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Ежемесячный выпуск муниципальной газеты «Новости правобережья» и информационного бюллетеня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Информационное обеспечение деятельности органов местного самоуправления на территории муниципального образования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Доведение до сведения жителей округа информации о проводимых мероприятиях в социальной, культурной и иных сферах деятельности органов местного самоуправления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Своевременное информирование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</a:t>
            </a:r>
          </a:p>
          <a:p>
            <a:pPr marL="0" indent="0">
              <a:buNone/>
            </a:pPr>
            <a:r>
              <a:rPr lang="ru-RU" sz="29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Необходимый </a:t>
            </a:r>
            <a:r>
              <a:rPr lang="ru-RU" sz="29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объем финансирования </a:t>
            </a:r>
            <a:r>
              <a:rPr lang="ru-RU" sz="29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3000,0  </a:t>
            </a:r>
            <a:r>
              <a:rPr lang="ru-RU" sz="29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100136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126" y="1781299"/>
            <a:ext cx="3676650" cy="4905251"/>
          </a:xfrm>
        </p:spPr>
      </p:pic>
    </p:spTree>
    <p:extLst>
      <p:ext uri="{BB962C8B-B14F-4D97-AF65-F5344CB8AC3E}">
        <p14:creationId xmlns:p14="http://schemas.microsoft.com/office/powerpoint/2010/main" val="21497496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>
                <a:latin typeface="Monotype Corsiva" panose="03010101010201010101" pitchFamily="66" charset="0"/>
              </a:rPr>
              <a:t>Контактная информация</a:t>
            </a:r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7755363"/>
              </p:ext>
            </p:extLst>
          </p:nvPr>
        </p:nvGraphicFramePr>
        <p:xfrm>
          <a:off x="838200" y="1362809"/>
          <a:ext cx="10515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xmlns="" val="75812834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338167281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4116861747"/>
                    </a:ext>
                  </a:extLst>
                </a:gridCol>
              </a:tblGrid>
              <a:tr h="359979">
                <a:tc>
                  <a:txBody>
                    <a:bodyPr/>
                    <a:lstStyle/>
                    <a:p>
                      <a:r>
                        <a:rPr lang="ru-RU" dirty="0" smtClean="0"/>
                        <a:t>Учреждение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ФИО</a:t>
                      </a:r>
                      <a:r>
                        <a:rPr lang="ru-RU" baseline="0" dirty="0" smtClean="0"/>
                        <a:t> руководителя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Часы приема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3162437"/>
                  </a:ext>
                </a:extLst>
              </a:tr>
              <a:tr h="2219051"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 Совет</a:t>
                      </a:r>
                    </a:p>
                    <a:p>
                      <a:r>
                        <a:rPr lang="ru-RU" dirty="0" smtClean="0"/>
                        <a:t>внутригородского муниципального</a:t>
                      </a:r>
                    </a:p>
                    <a:p>
                      <a:r>
                        <a:rPr lang="ru-RU" dirty="0" smtClean="0"/>
                        <a:t>образования Санкт-Петербурга</a:t>
                      </a:r>
                    </a:p>
                    <a:p>
                      <a:r>
                        <a:rPr lang="ru-RU" dirty="0" smtClean="0"/>
                        <a:t>муниципальный округ №54</a:t>
                      </a:r>
                    </a:p>
                    <a:p>
                      <a:endParaRPr lang="en-US" dirty="0" smtClean="0"/>
                    </a:p>
                    <a:p>
                      <a:r>
                        <a:rPr lang="ru-RU" dirty="0" smtClean="0"/>
                        <a:t>Тел. 446-59-40</a:t>
                      </a:r>
                    </a:p>
                    <a:p>
                      <a:r>
                        <a:rPr lang="ru-RU" dirty="0" smtClean="0"/>
                        <a:t>Электронная почта: </a:t>
                      </a:r>
                      <a:r>
                        <a:rPr lang="en-US" dirty="0" smtClean="0">
                          <a:hlinkClick r:id="rId2"/>
                        </a:rPr>
                        <a:t>ms54@list.ru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Гусаков Юрий Алексеевич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ПОНЕДЕЛЬНИК </a:t>
                      </a:r>
                    </a:p>
                    <a:p>
                      <a:r>
                        <a:rPr lang="ru-RU" dirty="0" smtClean="0"/>
                        <a:t>с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16-00 до</a:t>
                      </a:r>
                      <a:r>
                        <a:rPr lang="ru-RU" baseline="0" dirty="0" smtClean="0"/>
                        <a:t> 18-00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7809254"/>
                  </a:ext>
                </a:extLst>
              </a:tr>
              <a:tr h="2485338">
                <a:tc>
                  <a:txBody>
                    <a:bodyPr/>
                    <a:lstStyle/>
                    <a:p>
                      <a:r>
                        <a:rPr lang="ru-RU" dirty="0" smtClean="0"/>
                        <a:t>Местная Администрация</a:t>
                      </a:r>
                    </a:p>
                    <a:p>
                      <a:r>
                        <a:rPr lang="ru-RU" dirty="0" smtClean="0"/>
                        <a:t>внутригородского муниципального</a:t>
                      </a:r>
                    </a:p>
                    <a:p>
                      <a:r>
                        <a:rPr lang="ru-RU" dirty="0" smtClean="0"/>
                        <a:t>образования Санкт-Петербурга</a:t>
                      </a:r>
                    </a:p>
                    <a:p>
                      <a:r>
                        <a:rPr lang="ru-RU" dirty="0" smtClean="0"/>
                        <a:t>муниципальный округ № 54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Тел. 447-81-14</a:t>
                      </a:r>
                    </a:p>
                    <a:p>
                      <a:r>
                        <a:rPr lang="ru-RU" dirty="0" smtClean="0"/>
                        <a:t>Электронная почта: </a:t>
                      </a:r>
                      <a:r>
                        <a:rPr lang="en-US" dirty="0" smtClean="0"/>
                        <a:t>ms54@list.ru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Девяткин Александр Валентинович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СРЕДА </a:t>
                      </a:r>
                    </a:p>
                    <a:p>
                      <a:r>
                        <a:rPr lang="ru-RU" dirty="0" smtClean="0"/>
                        <a:t>с 15-00  до 17-00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ЧЕТВЕРГ</a:t>
                      </a:r>
                    </a:p>
                    <a:p>
                      <a:r>
                        <a:rPr lang="ru-RU" baseline="0" dirty="0" smtClean="0"/>
                        <a:t>с 10-00 до 12-00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7245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50876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462</TotalTime>
  <Words>1339</Words>
  <Application>Microsoft Office PowerPoint</Application>
  <PresentationFormat>Произвольный</PresentationFormat>
  <Paragraphs>132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Бюджет для граждан  на 2021 год  и плановый период 2022 и 2023 годов </vt:lpstr>
      <vt:lpstr> </vt:lpstr>
      <vt:lpstr> </vt:lpstr>
      <vt:lpstr>Доходы местного бюджета ВМО СПб МО № 54 формируются за счет:</vt:lpstr>
      <vt:lpstr>Доходы местного бюджета внутригородского муниципального образования Санкт-Петербурга муниципальный округ №54 на 2021 год    </vt:lpstr>
      <vt:lpstr>Основными направлениями бюджетной политики ВМО СПб МО № 54 на 2021 год и на плановый период 2022 и 2023 годов считать: </vt:lpstr>
      <vt:lpstr>Распределение бюджетных ассигнований местного бюджета  внутригородского муниципального образования Санкт-Петербурга муниципальный округ №54  на 2021 год   </vt:lpstr>
      <vt:lpstr>Социальная политика </vt:lpstr>
      <vt:lpstr> Муниципальные программы  ВМО Санкт-Петербурга муниципальный округ №54  на 2021 год и плановый период 2022-2023 годов     </vt:lpstr>
      <vt:lpstr>Реализация исполнения муниципальных программ  на 2021г.</vt:lpstr>
      <vt:lpstr>«Другие общегосударственные вопросы» </vt:lpstr>
      <vt:lpstr>«Гражданская оборона»   </vt:lpstr>
      <vt:lpstr>«Другие вопросы в области национальной безопасности и правоохранительной деятельности»  </vt:lpstr>
      <vt:lpstr>   «Общеэкономические вопросы»   </vt:lpstr>
      <vt:lpstr> «Другие вопросы в области национальной экономики»   </vt:lpstr>
      <vt:lpstr>«Благоустройство» </vt:lpstr>
      <vt:lpstr>«Другие вопросы в области образования»  Необходимый объем финансирования 770,0 тыс. руб. Муниципальная программа направлена на решение вопроса местного значения: </vt:lpstr>
      <vt:lpstr>«Другие вопросы в области культуры, кинематографии» </vt:lpstr>
      <vt:lpstr>«Массовый спорт» </vt:lpstr>
      <vt:lpstr>«Периодическая печать и издательства» </vt:lpstr>
      <vt:lpstr>Контактная информация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внутригородского муниципального образования Санкт-Петербурга  муниципальный округ № 54  на 2020 год  и плановый период 2021 и 2022 годов</dc:title>
  <dc:creator>User</dc:creator>
  <cp:lastModifiedBy>User</cp:lastModifiedBy>
  <cp:revision>95</cp:revision>
  <dcterms:created xsi:type="dcterms:W3CDTF">2019-12-14T19:51:30Z</dcterms:created>
  <dcterms:modified xsi:type="dcterms:W3CDTF">2021-04-14T09:07:41Z</dcterms:modified>
</cp:coreProperties>
</file>