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30279975" cy="21386800"/>
  <p:notesSz cx="9775825" cy="6669088"/>
  <p:defaultTextStyle>
    <a:defPPr>
      <a:defRPr lang="ru-RU"/>
    </a:defPPr>
    <a:lvl1pPr marL="0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5842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1687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7536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3378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79220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5071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0913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6755" algn="l" defTabSz="2951687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962" y="-438"/>
      </p:cViewPr>
      <p:guideLst>
        <p:guide orient="horz" pos="6736"/>
        <p:guide pos="95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70998" y="6643781"/>
            <a:ext cx="25737979" cy="45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41996" y="12119186"/>
            <a:ext cx="21195983" cy="54655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5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1909" y="13743010"/>
            <a:ext cx="25737979" cy="4247656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1909" y="9064643"/>
            <a:ext cx="25737979" cy="4678361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584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687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536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37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22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07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13999" y="4990258"/>
            <a:ext cx="13373656" cy="14114299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5392320" y="4990258"/>
            <a:ext cx="13373656" cy="14114299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13999" y="4787278"/>
            <a:ext cx="13378914" cy="1995110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513999" y="6782388"/>
            <a:ext cx="13378914" cy="12322165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5381818" y="4787278"/>
            <a:ext cx="13384170" cy="1995110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15381818" y="6782388"/>
            <a:ext cx="13384170" cy="12322165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4000" y="851512"/>
            <a:ext cx="9961903" cy="36238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38629" y="851516"/>
            <a:ext cx="16927347" cy="18253041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14000" y="4475387"/>
            <a:ext cx="9961903" cy="14629167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5087" y="14970760"/>
            <a:ext cx="18167985" cy="1767383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935087" y="1910950"/>
            <a:ext cx="18167985" cy="12832080"/>
          </a:xfrm>
        </p:spPr>
        <p:txBody>
          <a:bodyPr/>
          <a:lstStyle>
            <a:lvl1pPr marL="0" indent="0">
              <a:buNone/>
              <a:defRPr sz="10300"/>
            </a:lvl1pPr>
            <a:lvl2pPr marL="1475842" indent="0">
              <a:buNone/>
              <a:defRPr sz="9000"/>
            </a:lvl2pPr>
            <a:lvl3pPr marL="2951687" indent="0">
              <a:buNone/>
              <a:defRPr sz="7700"/>
            </a:lvl3pPr>
            <a:lvl4pPr marL="4427536" indent="0">
              <a:buNone/>
              <a:defRPr sz="6500"/>
            </a:lvl4pPr>
            <a:lvl5pPr marL="5903378" indent="0">
              <a:buNone/>
              <a:defRPr sz="6500"/>
            </a:lvl5pPr>
            <a:lvl6pPr marL="7379220" indent="0">
              <a:buNone/>
              <a:defRPr sz="6500"/>
            </a:lvl6pPr>
            <a:lvl7pPr marL="8855071" indent="0">
              <a:buNone/>
              <a:defRPr sz="6500"/>
            </a:lvl7pPr>
            <a:lvl8pPr marL="10330913" indent="0">
              <a:buNone/>
              <a:defRPr sz="6500"/>
            </a:lvl8pPr>
            <a:lvl9pPr marL="11806755" indent="0">
              <a:buNone/>
              <a:defRPr sz="6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35087" y="16738143"/>
            <a:ext cx="18167985" cy="2509977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1952982" y="856465"/>
            <a:ext cx="6812994" cy="1824808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13999" y="856465"/>
            <a:ext cx="19934317" cy="182480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3999" y="856464"/>
            <a:ext cx="27251978" cy="3564467"/>
          </a:xfrm>
          <a:prstGeom prst="rect">
            <a:avLst/>
          </a:prstGeom>
        </p:spPr>
        <p:txBody>
          <a:bodyPr vert="horz" lIns="295168" tIns="147587" rIns="295168" bIns="147587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13999" y="4990258"/>
            <a:ext cx="27251978" cy="14114299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513998" y="19822397"/>
            <a:ext cx="7065328" cy="1138649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345658" y="19822397"/>
            <a:ext cx="9588659" cy="1138649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21700649" y="19822397"/>
            <a:ext cx="7065328" cy="1138649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51687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882" indent="-1106882" algn="l" defTabSz="2951687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249" indent="-922404" algn="l" defTabSz="2951687" rtl="0" eaLnBrk="1" latinLnBrk="0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89610" indent="-737926" algn="l" defTabSz="2951687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5452" indent="-737926" algn="l" defTabSz="2951687" rtl="0" eaLnBrk="1" latinLnBrk="0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1304" indent="-737926" algn="l" defTabSz="2951687" rtl="0" eaLnBrk="1" latinLnBrk="0" hangingPunct="1">
        <a:spcBef>
          <a:spcPct val="20000"/>
        </a:spcBef>
        <a:buFont typeface="Arial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7146" indent="-737926" algn="l" defTabSz="2951687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2988" indent="-737926" algn="l" defTabSz="2951687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68833" indent="-737926" algn="l" defTabSz="2951687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4681" indent="-737926" algn="l" defTabSz="2951687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842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687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536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378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220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071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0913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6755" algn="l" defTabSz="2951687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" y="-492434"/>
            <a:ext cx="184718" cy="98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34" tIns="45715" rIns="91434" bIns="45715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" name="Рисунок 40" descr="LOGO_NEW-F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248"/>
            <a:ext cx="7795171" cy="508007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55211" y="7597056"/>
            <a:ext cx="133934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УВАЖАЕМЫЕ ЖИТЕЛИ НЕВСКОГО РАЙОНА САНКТ-ПЕТЕРБУРГА!</a:t>
            </a:r>
            <a:endParaRPr lang="ru-RU" sz="1200" b="1" u="sng" dirty="0" smtClean="0">
              <a:solidFill>
                <a:schemeClr val="tx2"/>
              </a:solidFill>
            </a:endParaRPr>
          </a:p>
          <a:p>
            <a:pPr algn="ctr"/>
            <a:r>
              <a:rPr lang="ru-RU" sz="48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ПРОДОЛЖАЕТСЯ НАБОР В НАРОДНЫЕ ДРУЖИНЫ НЕВСКОГО РАЙОНА</a:t>
            </a:r>
            <a:endParaRPr lang="ru-RU" sz="48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Рисунок 15" descr="G6A40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08739" y="0"/>
            <a:ext cx="8371236" cy="684118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227219" y="9469264"/>
            <a:ext cx="136815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dirty="0" smtClean="0"/>
              <a:t>На территории Невского района совместного с полицией организована работа с общественной организацией правоохранительной направленности: </a:t>
            </a:r>
            <a:r>
              <a:rPr lang="ru-RU" sz="3600" b="1" dirty="0" smtClean="0">
                <a:solidFill>
                  <a:schemeClr val="tx2"/>
                </a:solidFill>
              </a:rPr>
              <a:t>«Общественная организация «Народная дружина «Невская»</a:t>
            </a:r>
            <a:r>
              <a:rPr lang="ru-RU" sz="3600" dirty="0" smtClean="0"/>
              <a:t>. </a:t>
            </a:r>
          </a:p>
          <a:p>
            <a:pPr algn="just"/>
            <a:r>
              <a:rPr lang="ru-RU" sz="3600" dirty="0" smtClean="0"/>
              <a:t>В течение </a:t>
            </a:r>
            <a:r>
              <a:rPr lang="ru-RU" sz="3600" dirty="0" smtClean="0"/>
              <a:t>2023 </a:t>
            </a:r>
            <a:r>
              <a:rPr lang="ru-RU" sz="3600" dirty="0" smtClean="0"/>
              <a:t>года членами общественной организации совместно с сотрудниками УМВД России по Невскому району г. СПб выявлялись правонарушения по статьям КоАП РФ: </a:t>
            </a:r>
            <a:r>
              <a:rPr lang="ru-RU" sz="3600" dirty="0" smtClean="0"/>
              <a:t>ст</a:t>
            </a:r>
            <a:r>
              <a:rPr lang="ru-RU" sz="3600" dirty="0" smtClean="0"/>
              <a:t>. </a:t>
            </a:r>
            <a:r>
              <a:rPr lang="ru-RU" sz="3600" dirty="0" smtClean="0"/>
              <a:t>20.1, 20.20 </a:t>
            </a:r>
            <a:r>
              <a:rPr lang="ru-RU" sz="3600" dirty="0" smtClean="0"/>
              <a:t>и ст. 14.1 ч.1, ч.2 </a:t>
            </a:r>
          </a:p>
          <a:p>
            <a:r>
              <a:rPr lang="ru-RU" sz="3600" dirty="0" smtClean="0"/>
              <a:t>Было </a:t>
            </a:r>
            <a:r>
              <a:rPr lang="ru-RU" sz="3600" smtClean="0"/>
              <a:t>проведено </a:t>
            </a:r>
            <a:r>
              <a:rPr lang="ru-RU" sz="3600" smtClean="0"/>
              <a:t>17 </a:t>
            </a:r>
            <a:r>
              <a:rPr lang="ru-RU" sz="3600" dirty="0" smtClean="0"/>
              <a:t>массовых </a:t>
            </a:r>
            <a:r>
              <a:rPr lang="ru-RU" sz="3600" dirty="0" smtClean="0"/>
              <a:t>мероприятий, в ходе которых приняло участие   </a:t>
            </a:r>
            <a:r>
              <a:rPr lang="ru-RU" sz="3600" dirty="0" smtClean="0"/>
              <a:t>194 дружинника, </a:t>
            </a:r>
            <a:r>
              <a:rPr lang="ru-RU" sz="3600" dirty="0" smtClean="0"/>
              <a:t>при совместном патрулировании задействовано </a:t>
            </a:r>
            <a:r>
              <a:rPr lang="ru-RU" sz="3600" dirty="0" smtClean="0"/>
              <a:t>62 </a:t>
            </a:r>
            <a:r>
              <a:rPr lang="ru-RU" sz="3600" dirty="0" smtClean="0"/>
              <a:t>дружинника. </a:t>
            </a:r>
          </a:p>
          <a:p>
            <a:pPr algn="just"/>
            <a:endParaRPr lang="ru-RU" sz="3600" dirty="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2880"/>
            <a:ext cx="8000703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 descr="V:\Бабаева П.А\2018\Письма\День местного самоуправления 21.04.2018\Фото на печать\IMG_76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40187" y="15661952"/>
            <a:ext cx="4896544" cy="5724848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306339" y="11125448"/>
            <a:ext cx="6984776" cy="97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</a:rPr>
              <a:t>Деятельность народных дружин регулируется Федеральным законом  от 02.04.2014 № 44-ФЗ «Об участии граждан в охране общественного порядке»</a:t>
            </a:r>
          </a:p>
          <a:p>
            <a:pPr algn="just"/>
            <a:r>
              <a:rPr lang="ru-RU" sz="3200" b="1" dirty="0" smtClean="0">
                <a:solidFill>
                  <a:schemeClr val="tx2"/>
                </a:solidFill>
              </a:rPr>
              <a:t> </a:t>
            </a:r>
            <a:r>
              <a:rPr lang="ru-RU" sz="3200" dirty="0" smtClean="0"/>
              <a:t>Члены народных дружин активно участвуют в оказании помощи правоохранительным органам при осуществлении обследовании жилого сектора на предмет выявления доступа в подвальные и чердачные помещения, участвуют в рейдах по выявлению мест сбыта фальсифицированной алкогольной продукции, оказывают помощь инспекторам по делам несовершеннолетних по проведению профилактической работы с подростками состоящими на учете.</a:t>
            </a:r>
            <a:endParaRPr lang="ru-RU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22484803" y="17102112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</a:rPr>
              <a:t>Граждане, изъявившие желание участвовать в охране общественного порядка</a:t>
            </a:r>
            <a:r>
              <a:rPr lang="ru-RU" sz="3600" dirty="0" smtClean="0"/>
              <a:t>, </a:t>
            </a:r>
            <a:r>
              <a:rPr lang="ru-RU" sz="2800" dirty="0" smtClean="0"/>
              <a:t>могут обратиться к специалисту отдела по вопросам законности, правопорядка и безопасности администрации Невского района </a:t>
            </a:r>
            <a:r>
              <a:rPr lang="en-US" sz="2800" dirty="0" smtClean="0"/>
              <a:t>                             </a:t>
            </a:r>
            <a:r>
              <a:rPr lang="ru-RU" sz="3000" b="1" u="sng" dirty="0" smtClean="0"/>
              <a:t>Алёне </a:t>
            </a:r>
            <a:r>
              <a:rPr lang="ru-RU" sz="3000" b="1" u="sng" dirty="0" err="1" smtClean="0"/>
              <a:t>Озорниной</a:t>
            </a:r>
            <a:r>
              <a:rPr lang="ru-RU" sz="3000" b="1" u="sng" dirty="0" smtClean="0"/>
              <a:t>, тел. 417-39-41, </a:t>
            </a:r>
            <a:r>
              <a:rPr lang="en-US" sz="3000" b="1" u="sng" dirty="0" smtClean="0"/>
              <a:t>                                    </a:t>
            </a:r>
            <a:r>
              <a:rPr lang="ru-RU" sz="3000" b="1" u="sng" dirty="0" err="1" smtClean="0"/>
              <a:t>e-mail</a:t>
            </a:r>
            <a:r>
              <a:rPr lang="ru-RU" sz="3000" b="1" u="sng" dirty="0" smtClean="0"/>
              <a:t>:  </a:t>
            </a:r>
            <a:r>
              <a:rPr lang="en-US" sz="3000" b="1" u="sng" dirty="0" smtClean="0"/>
              <a:t>ozornina@tunev.gov.spb.ru</a:t>
            </a:r>
            <a:endParaRPr lang="ru-RU" sz="3000" b="1" u="sng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67179" y="15661952"/>
            <a:ext cx="9073008" cy="5724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 descr="C:\Users\ozoraj\Desktop\ФОТО ДНД для Шариковой Н.И\IMG-20210918-WA00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08739" y="6804968"/>
            <a:ext cx="8371236" cy="10333360"/>
          </a:xfrm>
          <a:prstGeom prst="rect">
            <a:avLst/>
          </a:prstGeom>
          <a:noFill/>
        </p:spPr>
      </p:pic>
      <p:pic>
        <p:nvPicPr>
          <p:cNvPr id="2" name="Picture 2" descr="C:\Users\ozoraj\Desktop\К проверке штаба днд в октябре 2023 года\ДНД\IMG-20230912-WA00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11195" y="0"/>
            <a:ext cx="13825536" cy="730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202</Words>
  <Application>Microsoft Office PowerPoint</Application>
  <PresentationFormat>Произвольный</PresentationFormat>
  <Paragraphs>8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Белида Арина Николаевна</dc:creator>
  <cp:lastModifiedBy>ozoraj</cp:lastModifiedBy>
  <cp:revision>86</cp:revision>
  <dcterms:created xsi:type="dcterms:W3CDTF">2018-04-03T13:47:03Z</dcterms:created>
  <dcterms:modified xsi:type="dcterms:W3CDTF">2023-10-17T17:30:10Z</dcterms:modified>
</cp:coreProperties>
</file>