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Ex1.xml" ContentType="application/vnd.ms-office.chartex+xml"/>
  <Override PartName="/ppt/charts/style4.xml" ContentType="application/vnd.ms-office.chartstyle+xml"/>
  <Override PartName="/ppt/charts/colors4.xml" ContentType="application/vnd.ms-office.chartcolorstyle+xml"/>
  <Override PartName="/ppt/charts/chart4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3.xml" ContentType="application/vnd.openxmlformats-officedocument.presentationml.notesSlide+xml"/>
  <Override PartName="/ppt/charts/chart5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81" r:id="rId1"/>
  </p:sldMasterIdLst>
  <p:notesMasterIdLst>
    <p:notesMasterId r:id="rId38"/>
  </p:notesMasterIdLst>
  <p:handoutMasterIdLst>
    <p:handoutMasterId r:id="rId39"/>
  </p:handoutMasterIdLst>
  <p:sldIdLst>
    <p:sldId id="256" r:id="rId2"/>
    <p:sldId id="257" r:id="rId3"/>
    <p:sldId id="260" r:id="rId4"/>
    <p:sldId id="258" r:id="rId5"/>
    <p:sldId id="261" r:id="rId6"/>
    <p:sldId id="282" r:id="rId7"/>
    <p:sldId id="307" r:id="rId8"/>
    <p:sldId id="308" r:id="rId9"/>
    <p:sldId id="312" r:id="rId10"/>
    <p:sldId id="306" r:id="rId11"/>
    <p:sldId id="311" r:id="rId12"/>
    <p:sldId id="283" r:id="rId13"/>
    <p:sldId id="284" r:id="rId14"/>
    <p:sldId id="285" r:id="rId15"/>
    <p:sldId id="310" r:id="rId16"/>
    <p:sldId id="286" r:id="rId17"/>
    <p:sldId id="309" r:id="rId18"/>
    <p:sldId id="268" r:id="rId19"/>
    <p:sldId id="274" r:id="rId20"/>
    <p:sldId id="270" r:id="rId21"/>
    <p:sldId id="275" r:id="rId22"/>
    <p:sldId id="291" r:id="rId23"/>
    <p:sldId id="292" r:id="rId24"/>
    <p:sldId id="305" r:id="rId25"/>
    <p:sldId id="293" r:id="rId26"/>
    <p:sldId id="294" r:id="rId27"/>
    <p:sldId id="295" r:id="rId28"/>
    <p:sldId id="296" r:id="rId29"/>
    <p:sldId id="297" r:id="rId30"/>
    <p:sldId id="298" r:id="rId31"/>
    <p:sldId id="299" r:id="rId32"/>
    <p:sldId id="300" r:id="rId33"/>
    <p:sldId id="301" r:id="rId34"/>
    <p:sldId id="302" r:id="rId35"/>
    <p:sldId id="303" r:id="rId36"/>
    <p:sldId id="288" r:id="rId3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FF0DEDDC-5E85-4C08-ACE7-DA8EC24168D2}">
          <p14:sldIdLst>
            <p14:sldId id="256"/>
            <p14:sldId id="257"/>
            <p14:sldId id="260"/>
            <p14:sldId id="258"/>
            <p14:sldId id="261"/>
            <p14:sldId id="282"/>
            <p14:sldId id="307"/>
            <p14:sldId id="308"/>
            <p14:sldId id="312"/>
            <p14:sldId id="306"/>
            <p14:sldId id="311"/>
            <p14:sldId id="283"/>
            <p14:sldId id="284"/>
            <p14:sldId id="285"/>
            <p14:sldId id="310"/>
            <p14:sldId id="286"/>
            <p14:sldId id="309"/>
            <p14:sldId id="268"/>
            <p14:sldId id="274"/>
            <p14:sldId id="270"/>
            <p14:sldId id="275"/>
            <p14:sldId id="291"/>
            <p14:sldId id="292"/>
            <p14:sldId id="305"/>
            <p14:sldId id="293"/>
            <p14:sldId id="294"/>
            <p14:sldId id="295"/>
            <p14:sldId id="296"/>
            <p14:sldId id="297"/>
            <p14:sldId id="298"/>
            <p14:sldId id="299"/>
            <p14:sldId id="300"/>
            <p14:sldId id="301"/>
            <p14:sldId id="302"/>
            <p14:sldId id="303"/>
            <p14:sldId id="28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C1DB"/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41" autoAdjust="0"/>
    <p:restoredTop sz="95152" autoAdjust="0"/>
  </p:normalViewPr>
  <p:slideViewPr>
    <p:cSldViewPr snapToGrid="0">
      <p:cViewPr varScale="1">
        <p:scale>
          <a:sx n="79" d="100"/>
          <a:sy n="79" d="100"/>
        </p:scale>
        <p:origin x="114" y="58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4.xml"/><Relationship Id="rId2" Type="http://schemas.microsoft.com/office/2011/relationships/chartStyle" Target="style4.xml"/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1" i="0" u="none" strike="noStrike" kern="1200" cap="all" spc="120" normalizeH="0" baseline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4BACC6">
                    <a:lumMod val="50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ru-RU" sz="3200" b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</a:rPr>
              <a:t>Структура доходов </a:t>
            </a:r>
            <a:r>
              <a:rPr lang="ru-RU" sz="3200" b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cs typeface="Times New Roman" panose="02020603050405020304" pitchFamily="18" charset="0"/>
              </a:rPr>
              <a:t>ВМО СПб </a:t>
            </a:r>
            <a:r>
              <a:rPr lang="ru-RU" sz="3200" b="0" u="none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cs typeface="Times New Roman" panose="02020603050405020304" pitchFamily="18" charset="0"/>
              </a:rPr>
              <a:t>МО</a:t>
            </a:r>
            <a:r>
              <a:rPr lang="ru-RU" sz="3200" b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cs typeface="Times New Roman" panose="02020603050405020304" pitchFamily="18" charset="0"/>
              </a:rPr>
              <a:t> № </a:t>
            </a:r>
            <a:r>
              <a:rPr lang="ru-RU" sz="2400" b="0" i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cs typeface="Times New Roman" panose="02020603050405020304" pitchFamily="18" charset="0"/>
              </a:rPr>
              <a:t>54 </a:t>
            </a:r>
            <a:r>
              <a:rPr lang="ru-RU" sz="3200" b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</a:rPr>
              <a:t>(в млн. руб.)</a:t>
            </a:r>
          </a:p>
        </c:rich>
      </c:tx>
      <c:layout>
        <c:manualLayout>
          <c:xMode val="edge"/>
          <c:yMode val="edge"/>
          <c:x val="0.14187196059144763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2400" b="1" i="0" u="none" strike="noStrike" kern="1200" cap="all" spc="120" normalizeH="0" baseline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rgbClr val="4BACC6">
                  <a:lumMod val="50000"/>
                </a:srgb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1.1864213608159589E-2"/>
          <c:y val="0.1595600334380157"/>
          <c:w val="0.97627157278368082"/>
          <c:h val="0.7883585007198857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НДФЛ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2021 год (факт)</c:v>
                </c:pt>
                <c:pt idx="1">
                  <c:v>2022 год (факт)</c:v>
                </c:pt>
                <c:pt idx="2">
                  <c:v>2023 год (прогноз)</c:v>
                </c:pt>
                <c:pt idx="3">
                  <c:v>2024 год (прогноз)</c:v>
                </c:pt>
                <c:pt idx="4">
                  <c:v>2025 год (прогноз)</c:v>
                </c:pt>
              </c:strCache>
            </c:strRef>
          </c:cat>
          <c:val>
            <c:numRef>
              <c:f>Лист1!$B$2:$B$6</c:f>
              <c:numCache>
                <c:formatCode>#\ ##0.0</c:formatCode>
                <c:ptCount val="5"/>
                <c:pt idx="0">
                  <c:v>67.3</c:v>
                </c:pt>
                <c:pt idx="1">
                  <c:v>76.099999999999994</c:v>
                </c:pt>
                <c:pt idx="2">
                  <c:v>79.8</c:v>
                </c:pt>
                <c:pt idx="3">
                  <c:v>80.7</c:v>
                </c:pt>
                <c:pt idx="4">
                  <c:v>83.7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3B7-4959-BD6A-7E48603A5B3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Доходы от компенсации затрат государства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2021 год (факт)</c:v>
                </c:pt>
                <c:pt idx="1">
                  <c:v>2022 год (факт)</c:v>
                </c:pt>
                <c:pt idx="2">
                  <c:v>2023 год (прогноз)</c:v>
                </c:pt>
                <c:pt idx="3">
                  <c:v>2024 год (прогноз)</c:v>
                </c:pt>
                <c:pt idx="4">
                  <c:v>2025 год (прогноз)</c:v>
                </c:pt>
              </c:strCache>
            </c:strRef>
          </c:cat>
          <c:val>
            <c:numRef>
              <c:f>Лист1!$C$2:$C$6</c:f>
              <c:numCache>
                <c:formatCode>#\ ##0.0</c:formatCode>
                <c:ptCount val="5"/>
                <c:pt idx="0">
                  <c:v>0.6</c:v>
                </c:pt>
                <c:pt idx="1">
                  <c:v>0.5</c:v>
                </c:pt>
                <c:pt idx="2">
                  <c:v>0.5</c:v>
                </c:pt>
                <c:pt idx="3">
                  <c:v>0.5</c:v>
                </c:pt>
                <c:pt idx="4">
                  <c:v>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3B7-4959-BD6A-7E48603A5B3E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Дотация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2021 год (факт)</c:v>
                </c:pt>
                <c:pt idx="1">
                  <c:v>2022 год (факт)</c:v>
                </c:pt>
                <c:pt idx="2">
                  <c:v>2023 год (прогноз)</c:v>
                </c:pt>
                <c:pt idx="3">
                  <c:v>2024 год (прогноз)</c:v>
                </c:pt>
                <c:pt idx="4">
                  <c:v>2025 год (прогноз)</c:v>
                </c:pt>
              </c:strCache>
            </c:strRef>
          </c:cat>
          <c:val>
            <c:numRef>
              <c:f>Лист1!$D$2:$D$6</c:f>
              <c:numCache>
                <c:formatCode>#\ ##0.0</c:formatCode>
                <c:ptCount val="5"/>
                <c:pt idx="0">
                  <c:v>24.5</c:v>
                </c:pt>
                <c:pt idx="1">
                  <c:v>25.2</c:v>
                </c:pt>
                <c:pt idx="2">
                  <c:v>28.9</c:v>
                </c:pt>
                <c:pt idx="3">
                  <c:v>30.6</c:v>
                </c:pt>
                <c:pt idx="4">
                  <c:v>31.9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3B7-4959-BD6A-7E48603A5B3E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Субсидия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2021 год (факт)</c:v>
                </c:pt>
                <c:pt idx="1">
                  <c:v>2022 год (факт)</c:v>
                </c:pt>
                <c:pt idx="2">
                  <c:v>2023 год (прогноз)</c:v>
                </c:pt>
                <c:pt idx="3">
                  <c:v>2024 год (прогноз)</c:v>
                </c:pt>
                <c:pt idx="4">
                  <c:v>2025 год (прогноз)</c:v>
                </c:pt>
              </c:strCache>
            </c:strRef>
          </c:cat>
          <c:val>
            <c:numRef>
              <c:f>Лист1!$E$2:$E$6</c:f>
              <c:numCache>
                <c:formatCode>#\ ##0.0</c:formatCode>
                <c:ptCount val="5"/>
                <c:pt idx="0">
                  <c:v>0</c:v>
                </c:pt>
                <c:pt idx="1">
                  <c:v>4.8</c:v>
                </c:pt>
                <c:pt idx="2">
                  <c:v>26.2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3B7-4959-BD6A-7E48603A5B3E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Субвенция</c:v>
                </c:pt>
              </c:strCache>
            </c:strRef>
          </c:tx>
          <c:spPr>
            <a:solidFill>
              <a:schemeClr val="bg2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2021 год (факт)</c:v>
                </c:pt>
                <c:pt idx="1">
                  <c:v>2022 год (факт)</c:v>
                </c:pt>
                <c:pt idx="2">
                  <c:v>2023 год (прогноз)</c:v>
                </c:pt>
                <c:pt idx="3">
                  <c:v>2024 год (прогноз)</c:v>
                </c:pt>
                <c:pt idx="4">
                  <c:v>2025 год (прогноз)</c:v>
                </c:pt>
              </c:strCache>
            </c:strRef>
          </c:cat>
          <c:val>
            <c:numRef>
              <c:f>Лист1!$F$2:$F$6</c:f>
              <c:numCache>
                <c:formatCode>#\ ##0.0</c:formatCode>
                <c:ptCount val="5"/>
                <c:pt idx="0">
                  <c:v>24.8</c:v>
                </c:pt>
                <c:pt idx="1">
                  <c:v>27.9</c:v>
                </c:pt>
                <c:pt idx="2">
                  <c:v>31.9</c:v>
                </c:pt>
                <c:pt idx="3">
                  <c:v>33.4</c:v>
                </c:pt>
                <c:pt idx="4">
                  <c:v>34.9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3B7-4959-BD6A-7E48603A5B3E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Доходы от использования имущества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5"/>
                <c:pt idx="0">
                  <c:v>2021 год (факт)</c:v>
                </c:pt>
                <c:pt idx="1">
                  <c:v>2022 год (факт)</c:v>
                </c:pt>
                <c:pt idx="2">
                  <c:v>2023 год (прогноз)</c:v>
                </c:pt>
                <c:pt idx="3">
                  <c:v>2024 год (прогноз)</c:v>
                </c:pt>
                <c:pt idx="4">
                  <c:v>2025 год (прогноз)</c:v>
                </c:pt>
              </c:strCache>
            </c:strRef>
          </c:cat>
          <c:val>
            <c:numRef>
              <c:f>Лист1!$G$2:$G$6</c:f>
              <c:numCache>
                <c:formatCode>#\ ##0.0</c:formatCode>
                <c:ptCount val="5"/>
                <c:pt idx="0">
                  <c:v>1.4</c:v>
                </c:pt>
                <c:pt idx="1">
                  <c:v>0.5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99-433E-A9CA-7D725C4172C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9"/>
        <c:overlap val="100"/>
        <c:axId val="517777096"/>
        <c:axId val="517776440"/>
      </c:barChart>
      <c:catAx>
        <c:axId val="5177770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cap="all" spc="120" normalizeH="0" baseline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17776440"/>
        <c:crosses val="autoZero"/>
        <c:auto val="1"/>
        <c:lblAlgn val="ctr"/>
        <c:lblOffset val="100"/>
        <c:noMultiLvlLbl val="0"/>
      </c:catAx>
      <c:valAx>
        <c:axId val="517776440"/>
        <c:scaling>
          <c:orientation val="minMax"/>
        </c:scaling>
        <c:delete val="1"/>
        <c:axPos val="l"/>
        <c:numFmt formatCode="#,##0.00\ &quot;₽&quot;" sourceLinked="0"/>
        <c:majorTickMark val="none"/>
        <c:minorTickMark val="none"/>
        <c:tickLblPos val="nextTo"/>
        <c:crossAx val="5177770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2.3818958724596186E-2"/>
          <c:y val="0.13405112509935119"/>
          <c:w val="0.93540812446734611"/>
          <c:h val="0.13195025386783601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ln>
                <a:noFill/>
              </a:ln>
              <a:solidFill>
                <a:schemeClr val="accent5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805706193057301"/>
          <c:y val="0.10960640435112241"/>
          <c:w val="0.80142666603506652"/>
          <c:h val="0.7438118868656792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2021 (факт)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Общегосударственные
вопросы</c:v>
                </c:pt>
                <c:pt idx="1">
                  <c:v>ЖКХ</c:v>
                </c:pt>
                <c:pt idx="2">
                  <c:v>Социальная
политика</c:v>
                </c:pt>
              </c:strCache>
            </c:strRef>
          </c:cat>
          <c:val>
            <c:numRef>
              <c:f>Лист1!$B$2:$B$4</c:f>
              <c:numCache>
                <c:formatCode>#,##0.00</c:formatCode>
                <c:ptCount val="3"/>
                <c:pt idx="0">
                  <c:v>34.61</c:v>
                </c:pt>
                <c:pt idx="1">
                  <c:v>59.84</c:v>
                </c:pt>
                <c:pt idx="2">
                  <c:v>22.31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8E9-43B0-AB24-709868F13FAF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2022 (факт)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accent5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Общегосударственные
вопросы</c:v>
                </c:pt>
                <c:pt idx="1">
                  <c:v>ЖКХ</c:v>
                </c:pt>
                <c:pt idx="2">
                  <c:v>Социальная
политика</c:v>
                </c:pt>
              </c:strCache>
            </c:strRef>
          </c:cat>
          <c:val>
            <c:numRef>
              <c:f>Лист1!$C$2:$C$4</c:f>
              <c:numCache>
                <c:formatCode>#,##0.00</c:formatCode>
                <c:ptCount val="3"/>
                <c:pt idx="0">
                  <c:v>35.130000000000003</c:v>
                </c:pt>
                <c:pt idx="1">
                  <c:v>67.2</c:v>
                </c:pt>
                <c:pt idx="2">
                  <c:v>25.51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8E9-43B0-AB24-709868F13FAF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2023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Общегосударственные
вопросы</c:v>
                </c:pt>
                <c:pt idx="1">
                  <c:v>ЖКХ</c:v>
                </c:pt>
                <c:pt idx="2">
                  <c:v>Социальная
политика</c:v>
                </c:pt>
              </c:strCache>
            </c:strRef>
          </c:cat>
          <c:val>
            <c:numRef>
              <c:f>Лист1!$D$2:$D$4</c:f>
              <c:numCache>
                <c:formatCode>#,##0.00</c:formatCode>
                <c:ptCount val="3"/>
                <c:pt idx="0">
                  <c:v>49</c:v>
                </c:pt>
                <c:pt idx="1">
                  <c:v>78.7</c:v>
                </c:pt>
                <c:pt idx="2">
                  <c:v>28.95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8E9-43B0-AB24-709868F13FAF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2024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Общегосударственные
вопросы</c:v>
                </c:pt>
                <c:pt idx="1">
                  <c:v>ЖКХ</c:v>
                </c:pt>
                <c:pt idx="2">
                  <c:v>Социальная
политика</c:v>
                </c:pt>
              </c:strCache>
            </c:strRef>
          </c:cat>
          <c:val>
            <c:numRef>
              <c:f>Лист1!$E$2:$E$4</c:f>
              <c:numCache>
                <c:formatCode>#,##0.00</c:formatCode>
                <c:ptCount val="3"/>
                <c:pt idx="0">
                  <c:v>43.3</c:v>
                </c:pt>
                <c:pt idx="1">
                  <c:v>56.7</c:v>
                </c:pt>
                <c:pt idx="2">
                  <c:v>30.34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1D7-4C9C-B40A-25B8843A98EA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2025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Общегосударственные
вопросы</c:v>
                </c:pt>
                <c:pt idx="1">
                  <c:v>ЖКХ</c:v>
                </c:pt>
                <c:pt idx="2">
                  <c:v>Социальная
политика</c:v>
                </c:pt>
              </c:strCache>
            </c:strRef>
          </c:cat>
          <c:val>
            <c:numRef>
              <c:f>Лист1!$F$2:$F$4</c:f>
              <c:numCache>
                <c:formatCode>#,##0.00</c:formatCode>
                <c:ptCount val="3"/>
                <c:pt idx="0">
                  <c:v>45.6</c:v>
                </c:pt>
                <c:pt idx="1">
                  <c:v>54.4</c:v>
                </c:pt>
                <c:pt idx="2">
                  <c:v>31.72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6CB-4486-8CD2-7E01A2F82330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15"/>
        <c:axId val="521253232"/>
        <c:axId val="521264712"/>
      </c:barChart>
      <c:catAx>
        <c:axId val="5212532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21264712"/>
        <c:crosses val="autoZero"/>
        <c:auto val="1"/>
        <c:lblAlgn val="ctr"/>
        <c:lblOffset val="100"/>
        <c:noMultiLvlLbl val="0"/>
      </c:catAx>
      <c:valAx>
        <c:axId val="521264712"/>
        <c:scaling>
          <c:orientation val="minMax"/>
          <c:max val="8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21253232"/>
        <c:crosses val="autoZero"/>
        <c:crossBetween val="between"/>
        <c:majorUnit val="20"/>
        <c:minorUnit val="10"/>
      </c:valAx>
      <c:spPr>
        <a:noFill/>
        <a:ln>
          <a:noFill/>
        </a:ln>
        <a:effectLst/>
      </c:spPr>
    </c:plotArea>
    <c:legend>
      <c:legendPos val="l"/>
      <c:layout>
        <c:manualLayout>
          <c:xMode val="edge"/>
          <c:yMode val="edge"/>
          <c:x val="1.7726677489361596E-2"/>
          <c:y val="0.37025567798660275"/>
          <c:w val="0.13768699485621022"/>
          <c:h val="0.2711408148017433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accent5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822840712981348"/>
          <c:y val="7.9857950457558849E-2"/>
          <c:w val="0.8003187486919815"/>
          <c:h val="0.78459448457800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2021 (факт)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accent5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Культура,
кинематография</c:v>
                </c:pt>
                <c:pt idx="1">
                  <c:v>Защита населения от ЧС</c:v>
                </c:pt>
                <c:pt idx="2">
                  <c:v>Национальная
экономика</c:v>
                </c:pt>
                <c:pt idx="3">
                  <c:v>Переподготовка</c:v>
                </c:pt>
                <c:pt idx="4">
                  <c:v>Физическая культура
 и спорт</c:v>
                </c:pt>
                <c:pt idx="5">
                  <c:v>СМИ</c:v>
                </c:pt>
              </c:strCache>
            </c:strRef>
          </c:cat>
          <c:val>
            <c:numRef>
              <c:f>Лист1!$B$2:$B$7</c:f>
              <c:numCache>
                <c:formatCode>#,##0.00</c:formatCode>
                <c:ptCount val="6"/>
                <c:pt idx="0">
                  <c:v>7.23</c:v>
                </c:pt>
                <c:pt idx="1">
                  <c:v>0.4</c:v>
                </c:pt>
                <c:pt idx="2">
                  <c:v>1.1100000000000001</c:v>
                </c:pt>
                <c:pt idx="3">
                  <c:v>0.89</c:v>
                </c:pt>
                <c:pt idx="4">
                  <c:v>1.1499999999999999</c:v>
                </c:pt>
                <c:pt idx="5">
                  <c:v>1.9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DE1-49D2-835E-C39BFDC40F6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2022 (факт)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accent5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Культура,
кинематография</c:v>
                </c:pt>
                <c:pt idx="1">
                  <c:v>Защита населения от ЧС</c:v>
                </c:pt>
                <c:pt idx="2">
                  <c:v>Национальная
экономика</c:v>
                </c:pt>
                <c:pt idx="3">
                  <c:v>Переподготовка</c:v>
                </c:pt>
                <c:pt idx="4">
                  <c:v>Физическая культура
 и спорт</c:v>
                </c:pt>
                <c:pt idx="5">
                  <c:v>СМИ</c:v>
                </c:pt>
              </c:strCache>
            </c:strRef>
          </c:cat>
          <c:val>
            <c:numRef>
              <c:f>Лист1!$C$2:$C$7</c:f>
              <c:numCache>
                <c:formatCode>#,##0.00</c:formatCode>
                <c:ptCount val="6"/>
                <c:pt idx="0">
                  <c:v>4.67</c:v>
                </c:pt>
                <c:pt idx="1">
                  <c:v>0.11</c:v>
                </c:pt>
                <c:pt idx="2">
                  <c:v>1.1739999999999999</c:v>
                </c:pt>
                <c:pt idx="3">
                  <c:v>1.37</c:v>
                </c:pt>
                <c:pt idx="4">
                  <c:v>0.56100000000000005</c:v>
                </c:pt>
                <c:pt idx="5">
                  <c:v>1.1499999999999999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DE1-49D2-835E-C39BFDC40F68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2023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accent5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Культура,
кинематография</c:v>
                </c:pt>
                <c:pt idx="1">
                  <c:v>Защита населения от ЧС</c:v>
                </c:pt>
                <c:pt idx="2">
                  <c:v>Национальная
экономика</c:v>
                </c:pt>
                <c:pt idx="3">
                  <c:v>Переподготовка</c:v>
                </c:pt>
                <c:pt idx="4">
                  <c:v>Физическая культура
 и спорт</c:v>
                </c:pt>
                <c:pt idx="5">
                  <c:v>СМИ</c:v>
                </c:pt>
              </c:strCache>
            </c:strRef>
          </c:cat>
          <c:val>
            <c:numRef>
              <c:f>Лист1!$D$2:$D$7</c:f>
              <c:numCache>
                <c:formatCode>#,##0.00</c:formatCode>
                <c:ptCount val="6"/>
                <c:pt idx="0">
                  <c:v>5.81</c:v>
                </c:pt>
                <c:pt idx="1">
                  <c:v>0.115</c:v>
                </c:pt>
                <c:pt idx="2">
                  <c:v>3.5000000000000003E-2</c:v>
                </c:pt>
                <c:pt idx="3">
                  <c:v>1.46</c:v>
                </c:pt>
                <c:pt idx="4">
                  <c:v>0.63</c:v>
                </c:pt>
                <c:pt idx="5">
                  <c:v>2.6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DE1-49D2-835E-C39BFDC40F68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2024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accent5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Культура,
кинематография</c:v>
                </c:pt>
                <c:pt idx="1">
                  <c:v>Защита населения от ЧС</c:v>
                </c:pt>
                <c:pt idx="2">
                  <c:v>Национальная
экономика</c:v>
                </c:pt>
                <c:pt idx="3">
                  <c:v>Переподготовка</c:v>
                </c:pt>
                <c:pt idx="4">
                  <c:v>Физическая культура
 и спорт</c:v>
                </c:pt>
                <c:pt idx="5">
                  <c:v>СМИ</c:v>
                </c:pt>
              </c:strCache>
            </c:strRef>
          </c:cat>
          <c:val>
            <c:numRef>
              <c:f>Лист1!$E$2:$E$7</c:f>
              <c:numCache>
                <c:formatCode>#,##0.00</c:formatCode>
                <c:ptCount val="6"/>
                <c:pt idx="0">
                  <c:v>6.17</c:v>
                </c:pt>
                <c:pt idx="1">
                  <c:v>0.12</c:v>
                </c:pt>
                <c:pt idx="2">
                  <c:v>3.6999999999999998E-2</c:v>
                </c:pt>
                <c:pt idx="3">
                  <c:v>1.52</c:v>
                </c:pt>
                <c:pt idx="4">
                  <c:v>0.66</c:v>
                </c:pt>
                <c:pt idx="5">
                  <c:v>2.7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DE1-49D2-835E-C39BFDC40F68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2025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accent5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Культура,
кинематография</c:v>
                </c:pt>
                <c:pt idx="1">
                  <c:v>Защита населения от ЧС</c:v>
                </c:pt>
                <c:pt idx="2">
                  <c:v>Национальная
экономика</c:v>
                </c:pt>
                <c:pt idx="3">
                  <c:v>Переподготовка</c:v>
                </c:pt>
                <c:pt idx="4">
                  <c:v>Физическая культура
 и спорт</c:v>
                </c:pt>
                <c:pt idx="5">
                  <c:v>СМИ</c:v>
                </c:pt>
              </c:strCache>
            </c:strRef>
          </c:cat>
          <c:val>
            <c:numRef>
              <c:f>Лист1!$F$2:$F$7</c:f>
              <c:numCache>
                <c:formatCode>#,##0.00</c:formatCode>
                <c:ptCount val="6"/>
                <c:pt idx="0">
                  <c:v>6.43</c:v>
                </c:pt>
                <c:pt idx="1">
                  <c:v>0.125</c:v>
                </c:pt>
                <c:pt idx="2">
                  <c:v>0.04</c:v>
                </c:pt>
                <c:pt idx="3">
                  <c:v>1.59</c:v>
                </c:pt>
                <c:pt idx="4">
                  <c:v>0.69</c:v>
                </c:pt>
                <c:pt idx="5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DE1-49D2-835E-C39BFDC40F68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15"/>
        <c:axId val="521253232"/>
        <c:axId val="521264712"/>
      </c:barChart>
      <c:catAx>
        <c:axId val="5212532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21264712"/>
        <c:crosses val="autoZero"/>
        <c:auto val="1"/>
        <c:lblAlgn val="ctr"/>
        <c:lblOffset val="100"/>
        <c:noMultiLvlLbl val="0"/>
      </c:catAx>
      <c:valAx>
        <c:axId val="521264712"/>
        <c:scaling>
          <c:orientation val="minMax"/>
          <c:max val="8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21253232"/>
        <c:crosses val="autoZero"/>
        <c:crossBetween val="between"/>
        <c:majorUnit val="20"/>
        <c:minorUnit val="10"/>
      </c:valAx>
      <c:spPr>
        <a:noFill/>
        <a:ln>
          <a:noFill/>
        </a:ln>
        <a:effectLst/>
      </c:spPr>
    </c:plotArea>
    <c:legend>
      <c:legendPos val="l"/>
      <c:layout>
        <c:manualLayout>
          <c:xMode val="edge"/>
          <c:yMode val="edge"/>
          <c:x val="0"/>
          <c:y val="0.35903633997444889"/>
          <c:w val="0.18726256806106412"/>
          <c:h val="0.2819271610522859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accent5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1.0169859237611483E-3"/>
          <c:w val="0.96899492773319174"/>
          <c:h val="0.67206250632552678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2024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accent5">
                  <a:lumMod val="50000"/>
                </a:schemeClr>
              </a:solidFill>
            </a:ln>
            <a:effectLst/>
          </c:spPr>
          <c:invertIfNegative val="0"/>
          <c:dLbls>
            <c:delete val="1"/>
          </c:dLbls>
          <c:cat>
            <c:strRef>
              <c:f>Лист1!$A$2:$A$14</c:f>
              <c:strCache>
                <c:ptCount val="13"/>
                <c:pt idx="0">
                  <c:v>Архив</c:v>
                </c:pt>
                <c:pt idx="1">
                  <c:v>ГО И ЧС</c:v>
                </c:pt>
                <c:pt idx="2">
                  <c:v>Малый бизнес</c:v>
                </c:pt>
                <c:pt idx="3">
                  <c:v>Образование</c:v>
                </c:pt>
                <c:pt idx="4">
                  <c:v>Профилактика ДТП</c:v>
                </c:pt>
                <c:pt idx="5">
                  <c:v>Законность и правопорядок</c:v>
                </c:pt>
                <c:pt idx="6">
                  <c:v>Военно-патриотическое воспитание</c:v>
                </c:pt>
                <c:pt idx="7">
                  <c:v>Праздники</c:v>
                </c:pt>
                <c:pt idx="8">
                  <c:v>Физкультура и спорт</c:v>
                </c:pt>
                <c:pt idx="9">
                  <c:v>Досуг</c:v>
                </c:pt>
                <c:pt idx="10">
                  <c:v>Экология</c:v>
                </c:pt>
                <c:pt idx="11">
                  <c:v>СМИ</c:v>
                </c:pt>
                <c:pt idx="12">
                  <c:v>Благоустройство
и озеленение</c:v>
                </c:pt>
              </c:strCache>
            </c:strRef>
          </c:cat>
          <c:val>
            <c:numRef>
              <c:f>Лист1!$B$2:$B$14</c:f>
              <c:numCache>
                <c:formatCode>#,##0.00</c:formatCode>
                <c:ptCount val="13"/>
                <c:pt idx="0">
                  <c:v>0.105</c:v>
                </c:pt>
                <c:pt idx="1">
                  <c:v>0.12</c:v>
                </c:pt>
                <c:pt idx="2">
                  <c:v>3.6999999999999998E-2</c:v>
                </c:pt>
                <c:pt idx="3">
                  <c:v>0.18099999999999999</c:v>
                </c:pt>
                <c:pt idx="4">
                  <c:v>7.4999999999999997E-2</c:v>
                </c:pt>
                <c:pt idx="5">
                  <c:v>0.3</c:v>
                </c:pt>
                <c:pt idx="6">
                  <c:v>0.81200000000000006</c:v>
                </c:pt>
                <c:pt idx="7">
                  <c:v>3.37</c:v>
                </c:pt>
                <c:pt idx="8">
                  <c:v>0.66</c:v>
                </c:pt>
                <c:pt idx="9">
                  <c:v>2.8</c:v>
                </c:pt>
                <c:pt idx="10">
                  <c:v>0.15</c:v>
                </c:pt>
                <c:pt idx="11">
                  <c:v>2.7</c:v>
                </c:pt>
                <c:pt idx="12">
                  <c:v>56.724899999999998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51C-44F8-92A0-5313F094AB93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2025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 w="19050">
              <a:solidFill>
                <a:schemeClr val="accent5">
                  <a:lumMod val="50000"/>
                </a:schemeClr>
              </a:solidFill>
            </a:ln>
            <a:effectLst/>
          </c:spPr>
          <c:invertIfNegative val="0"/>
          <c:dLbls>
            <c:delete val="1"/>
          </c:dLbls>
          <c:cat>
            <c:strRef>
              <c:f>Лист1!$A$2:$A$14</c:f>
              <c:strCache>
                <c:ptCount val="13"/>
                <c:pt idx="0">
                  <c:v>Архив</c:v>
                </c:pt>
                <c:pt idx="1">
                  <c:v>ГО И ЧС</c:v>
                </c:pt>
                <c:pt idx="2">
                  <c:v>Малый бизнес</c:v>
                </c:pt>
                <c:pt idx="3">
                  <c:v>Образование</c:v>
                </c:pt>
                <c:pt idx="4">
                  <c:v>Профилактика ДТП</c:v>
                </c:pt>
                <c:pt idx="5">
                  <c:v>Законность и правопорядок</c:v>
                </c:pt>
                <c:pt idx="6">
                  <c:v>Военно-патриотическое воспитание</c:v>
                </c:pt>
                <c:pt idx="7">
                  <c:v>Праздники</c:v>
                </c:pt>
                <c:pt idx="8">
                  <c:v>Физкультура и спорт</c:v>
                </c:pt>
                <c:pt idx="9">
                  <c:v>Досуг</c:v>
                </c:pt>
                <c:pt idx="10">
                  <c:v>Экология</c:v>
                </c:pt>
                <c:pt idx="11">
                  <c:v>СМИ</c:v>
                </c:pt>
                <c:pt idx="12">
                  <c:v>Благоустройство
и озеленение</c:v>
                </c:pt>
              </c:strCache>
            </c:strRef>
          </c:cat>
          <c:val>
            <c:numRef>
              <c:f>Лист1!$C$2:$C$14</c:f>
              <c:numCache>
                <c:formatCode>#,##0.00</c:formatCode>
                <c:ptCount val="13"/>
                <c:pt idx="0">
                  <c:v>0.11</c:v>
                </c:pt>
                <c:pt idx="1">
                  <c:v>0.125</c:v>
                </c:pt>
                <c:pt idx="2">
                  <c:v>0.04</c:v>
                </c:pt>
                <c:pt idx="3">
                  <c:v>0.189</c:v>
                </c:pt>
                <c:pt idx="4">
                  <c:v>0.08</c:v>
                </c:pt>
                <c:pt idx="5">
                  <c:v>0.32</c:v>
                </c:pt>
                <c:pt idx="6">
                  <c:v>0.84499999999999997</c:v>
                </c:pt>
                <c:pt idx="7">
                  <c:v>3.5</c:v>
                </c:pt>
                <c:pt idx="8">
                  <c:v>0.69</c:v>
                </c:pt>
                <c:pt idx="9">
                  <c:v>2.9279999999999999</c:v>
                </c:pt>
                <c:pt idx="10">
                  <c:v>0.16</c:v>
                </c:pt>
                <c:pt idx="11">
                  <c:v>2.8</c:v>
                </c:pt>
                <c:pt idx="12">
                  <c:v>54.444899999999997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51C-44F8-92A0-5313F094AB9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50"/>
        <c:overlap val="50"/>
        <c:axId val="684141688"/>
        <c:axId val="684146368"/>
      </c:barChart>
      <c:catAx>
        <c:axId val="6841416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baseline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ru-RU"/>
          </a:p>
        </c:txPr>
        <c:crossAx val="684146368"/>
        <c:crosses val="autoZero"/>
        <c:auto val="1"/>
        <c:lblAlgn val="ctr"/>
        <c:lblOffset val="100"/>
        <c:noMultiLvlLbl val="0"/>
      </c:catAx>
      <c:valAx>
        <c:axId val="68414636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out"/>
        <c:minorTickMark val="none"/>
        <c:tickLblPos val="nextTo"/>
        <c:crossAx val="684141688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baseline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ru-RU"/>
          </a:p>
        </c:txPr>
      </c:dTable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accent5">
              <a:lumMod val="50000"/>
            </a:schemeClr>
          </a:solidFill>
        </a:defRPr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ПОДПРОГРАММЫ</a:t>
            </a:r>
          </a:p>
        </c:rich>
      </c:tx>
      <c:layout>
        <c:manualLayout>
          <c:xMode val="edge"/>
          <c:yMode val="edge"/>
          <c:x val="0.29562471318952582"/>
          <c:y val="3.222719803740072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ПОДПРОГРАММЫ</c:v>
                </c:pt>
              </c:strCache>
            </c:strRef>
          </c:tx>
          <c:explosion val="2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584D-4A7F-84FB-70904B4EF0EA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584D-4A7F-84FB-70904B4EF0EA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584D-4A7F-84FB-70904B4EF0EA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584D-4A7F-84FB-70904B4EF0EA}"/>
              </c:ext>
            </c:extLst>
          </c:dPt>
          <c:dLbls>
            <c:dLbl>
              <c:idx val="0"/>
              <c:layout>
                <c:manualLayout>
                  <c:x val="-0.14981156970210385"/>
                  <c:y val="0.25200419597728047"/>
                </c:manualLayout>
              </c:layout>
              <c:tx>
                <c:rich>
                  <a:bodyPr/>
                  <a:lstStyle/>
                  <a:p>
                    <a:fld id="{4EADC51A-B385-46FA-8B5F-C34C78E37801}" type="CATEGORYNAME">
                      <a:rPr lang="ru-RU" sz="1800"/>
                      <a:pPr/>
                      <a:t>[ИМЯ КАТЕГОРИИ]</a:t>
                    </a:fld>
                    <a:r>
                      <a:rPr lang="ru-RU" sz="1800" baseline="0" dirty="0"/>
                      <a:t>
</a:t>
                    </a:r>
                    <a:fld id="{A0042305-A922-491F-A75D-6521410489CC}" type="PERCENTAGE">
                      <a:rPr lang="ru-RU" sz="1800" baseline="0"/>
                      <a:pPr/>
                      <a:t>[ПРОЦЕНТ]</a:t>
                    </a:fld>
                    <a:endParaRPr lang="ru-RU" sz="1800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3397587556683422"/>
                      <c:h val="0.1791213433061318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584D-4A7F-84FB-70904B4EF0EA}"/>
                </c:ext>
              </c:extLst>
            </c:dLbl>
            <c:dLbl>
              <c:idx val="1"/>
              <c:layout>
                <c:manualLayout>
                  <c:x val="-0.20048916758210497"/>
                  <c:y val="-0.24472545589480543"/>
                </c:manualLayout>
              </c:layout>
              <c:tx>
                <c:rich>
                  <a:bodyPr/>
                  <a:lstStyle/>
                  <a:p>
                    <a:fld id="{D617EC4E-CF1B-460E-93D1-730D51A9D197}" type="CATEGORYNAME">
                      <a:rPr lang="ru-RU" sz="1800"/>
                      <a:pPr/>
                      <a:t>[ИМЯ КАТЕГОРИИ]</a:t>
                    </a:fld>
                    <a:r>
                      <a:rPr lang="ru-RU" sz="1800" baseline="0" dirty="0"/>
                      <a:t>
</a:t>
                    </a:r>
                    <a:fld id="{57B46BD5-F2CB-4CA0-868E-2138CE98A408}" type="PERCENTAGE">
                      <a:rPr lang="ru-RU" sz="1800" baseline="0"/>
                      <a:pPr/>
                      <a:t>[ПРОЦЕНТ]</a:t>
                    </a:fld>
                    <a:endParaRPr lang="ru-RU" sz="1800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88111078303257"/>
                      <c:h val="0.1617682366706083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584D-4A7F-84FB-70904B4EF0EA}"/>
                </c:ext>
              </c:extLst>
            </c:dLbl>
            <c:dLbl>
              <c:idx val="2"/>
              <c:layout>
                <c:manualLayout>
                  <c:x val="0.13807316539844064"/>
                  <c:y val="-0.19300441420870038"/>
                </c:manualLayout>
              </c:layout>
              <c:tx>
                <c:rich>
                  <a:bodyPr/>
                  <a:lstStyle/>
                  <a:p>
                    <a:r>
                      <a:rPr lang="ru-RU" sz="1800" dirty="0"/>
                      <a:t>Наркотические средства</a:t>
                    </a:r>
                  </a:p>
                  <a:p>
                    <a:r>
                      <a:rPr lang="ru-RU" sz="1800" dirty="0"/>
                      <a:t> </a:t>
                    </a:r>
                    <a:fld id="{68FD6C9D-2C9A-4699-8335-254C5B60C910}" type="PERCENTAGE">
                      <a:rPr lang="en-US" sz="1800" smtClean="0"/>
                      <a:pPr/>
                      <a:t>[ПРОЦЕНТ]</a:t>
                    </a:fld>
                    <a:endParaRPr lang="ru-RU" sz="180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443387238207577"/>
                      <c:h val="0.2419704306186099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584D-4A7F-84FB-70904B4EF0EA}"/>
                </c:ext>
              </c:extLst>
            </c:dLbl>
            <c:dLbl>
              <c:idx val="3"/>
              <c:layout>
                <c:manualLayout>
                  <c:x val="0.11906028058896459"/>
                  <c:y val="0.28875657280633504"/>
                </c:manualLayout>
              </c:layout>
              <c:tx>
                <c:rich>
                  <a:bodyPr/>
                  <a:lstStyle/>
                  <a:p>
                    <a:fld id="{A836ED84-E398-449F-AEFB-3E470815AE30}" type="CATEGORYNAME">
                      <a:rPr lang="ru-RU" sz="1800"/>
                      <a:pPr/>
                      <a:t>[ИМЯ КАТЕГОРИИ]</a:t>
                    </a:fld>
                    <a:r>
                      <a:rPr lang="ru-RU" sz="1800" baseline="0" dirty="0"/>
                      <a:t>
</a:t>
                    </a:r>
                    <a:fld id="{DCD54680-AC4E-4F2F-8FC1-3E1280C01E7C}" type="PERCENTAGE">
                      <a:rPr lang="ru-RU" sz="1800" baseline="0"/>
                      <a:pPr/>
                      <a:t>[ПРОЦЕНТ]</a:t>
                    </a:fld>
                    <a:endParaRPr lang="ru-RU" sz="1800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8272752019480427"/>
                      <c:h val="0.2103817254024104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584D-4A7F-84FB-70904B4EF0E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accent5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Правонарушения</c:v>
                </c:pt>
                <c:pt idx="1">
                  <c:v>Терроризм и экстремизм</c:v>
                </c:pt>
                <c:pt idx="2">
                  <c:v>Наркотические средства </c:v>
                </c:pt>
                <c:pt idx="3">
                  <c:v>Межнациональные конфликты</c:v>
                </c:pt>
              </c:strCache>
            </c:strRef>
          </c:cat>
          <c:val>
            <c:numRef>
              <c:f>Лист1!$B$2:$B$5</c:f>
              <c:numCache>
                <c:formatCode>#\ ##0.0</c:formatCode>
                <c:ptCount val="4"/>
                <c:pt idx="0">
                  <c:v>72</c:v>
                </c:pt>
                <c:pt idx="1">
                  <c:v>72</c:v>
                </c:pt>
                <c:pt idx="2">
                  <c:v>72</c:v>
                </c:pt>
                <c:pt idx="3">
                  <c:v>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584D-4A7F-84FB-70904B4EF0EA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Лист1!$A$2:$A$14</cx:f>
        <cx:lvl ptCount="13">
          <cx:pt idx="0">Формирование архивных фондов
0,1 млн. руб.</cx:pt>
          <cx:pt idx="1">Защита населения и территорий от ЧС природного и техногенного характера
0,1 млн. руб.</cx:pt>
          <cx:pt idx="2">Малый бизнес
0,035 млн. руб.</cx:pt>
          <cx:pt idx="3">Благоустройство
и озеленение
78,7 млн.руб.</cx:pt>
          <cx:pt idx="4">Профессиональное образование и дополнительное
профессиональное образование
0,18 млн. руб.</cx:pt>
          <cx:pt idx="5">Военно-патриотеческое воспитание
0,78 млн. руб.</cx:pt>
          <cx:pt idx="6">Профилактика дорожно-транспортного травматизма
0,07 млн. руб.</cx:pt>
          <cx:pt idx="7">Участие в деятельности по обеспечению законности, правопорядка и безопасности
0.3 млн. руб.</cx:pt>
          <cx:pt idx="8">Организация и проведение местных и участие в организации и проведении городских праздничных и иных зрелищных мероприятий
3,2 млн. руб.</cx:pt>
          <cx:pt idx="9">Развитие физической культуры и спорта
0,6 млн. руб.</cx:pt>
          <cx:pt idx="10">Организация и проведение досуговых мероприятий
2,6 млн. руб.</cx:pt>
          <cx:pt idx="11">Осуществление экологического просвещения
0,2 млн. руб.</cx:pt>
          <cx:pt idx="12">Средства массовой информации
2,6 млн. руб.</cx:pt>
        </cx:lvl>
        <cx:lvl ptCount="0"/>
        <cx:lvl ptCount="0"/>
      </cx:strDim>
      <cx:numDim type="size">
        <cx:f>Лист1!$B$2:$B$14</cx:f>
        <cx:lvl ptCount="13" formatCode="Основной">
          <cx:pt idx="0">10</cx:pt>
          <cx:pt idx="1">10</cx:pt>
          <cx:pt idx="2">5</cx:pt>
          <cx:pt idx="3">40</cx:pt>
          <cx:pt idx="4">20</cx:pt>
          <cx:pt idx="5">20</cx:pt>
          <cx:pt idx="6">10</cx:pt>
          <cx:pt idx="7">20</cx:pt>
          <cx:pt idx="8">30</cx:pt>
          <cx:pt idx="9">25</cx:pt>
          <cx:pt idx="10">30</cx:pt>
          <cx:pt idx="11">20</cx:pt>
          <cx:pt idx="12">30</cx:pt>
        </cx:lvl>
      </cx:numDim>
    </cx:data>
  </cx:chartData>
  <cx:chart>
    <cx:plotArea>
      <cx:plotAreaRegion>
        <cx:plotSurface>
          <cx:spPr>
            <a:noFill/>
          </cx:spPr>
        </cx:plotSurface>
        <cx:series layoutId="treemap" uniqueId="{DAFEAA8D-72A0-4799-98BC-E46FFB8A100D}">
          <cx:tx>
            <cx:txData>
              <cx:f>Лист1!$B$1</cx:f>
              <cx:v>Ряд 1</cx:v>
            </cx:txData>
          </cx:tx>
          <cx:dataLabels pos="inEnd">
            <cx:spPr>
              <a:ln>
                <a:noFill/>
              </a:ln>
            </cx:spPr>
            <cx:txPr>
              <a:bodyPr vertOverflow="overflow" horzOverflow="overflow" wrap="square" lIns="0" tIns="0" rIns="0" bIns="0"/>
              <a:lstStyle/>
              <a:p>
                <a:pPr algn="ctr" rtl="0">
                  <a:defRPr sz="1900" b="0" i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 sz="1900">
                  <a:solidFill>
                    <a:schemeClr val="tx1"/>
                  </a:solidFill>
                </a:endParaRPr>
              </a:p>
            </cx:txPr>
            <cx:visibility seriesName="0" categoryName="1" value="0"/>
            <cx:dataLabel idx="1">
              <cx:txPr>
                <a:bodyPr vertOverflow="overflow" horzOverflow="overflow" wrap="square" lIns="0" tIns="0" rIns="0" bIns="0"/>
                <a:lstStyle/>
                <a:p>
                  <a:pPr algn="ctr" rtl="0">
                    <a:defRPr sz="1400"/>
                  </a:pPr>
                  <a:r>
                    <a:rPr lang="ru-RU" sz="1400">
                      <a:solidFill>
                        <a:schemeClr val="accent5">
                          <a:lumMod val="50000"/>
                        </a:schemeClr>
                      </a:solidFill>
                    </a:rPr>
                    <a:t>Защита населения и территорий от ЧС природного и техногенного характера
0,1 млн. руб.</a:t>
                  </a:r>
                </a:p>
              </cx:txPr>
              <cx:visibility seriesName="0" categoryName="1" value="0"/>
            </cx:dataLabel>
            <cx:dataLabel idx="2">
              <cx:txPr>
                <a:bodyPr vertOverflow="overflow" horzOverflow="overflow" wrap="square" lIns="0" tIns="0" rIns="0" bIns="0"/>
                <a:lstStyle/>
                <a:p>
                  <a:pPr algn="ctr" rtl="0">
                    <a:defRPr sz="1400"/>
                  </a:pPr>
                  <a:r>
                    <a:rPr lang="ru-RU" sz="1400">
                      <a:solidFill>
                        <a:schemeClr val="accent5">
                          <a:lumMod val="50000"/>
                        </a:schemeClr>
                      </a:solidFill>
                    </a:rPr>
                    <a:t>Малый бизнес
0,035 млн. руб.</a:t>
                  </a:r>
                </a:p>
              </cx:txPr>
              <cx:visibility seriesName="0" categoryName="1" value="0"/>
            </cx:dataLabel>
            <cx:dataLabel idx="3">
              <cx:txPr>
                <a:bodyPr vertOverflow="overflow" horzOverflow="overflow" wrap="square" lIns="0" tIns="0" rIns="0" bIns="0"/>
                <a:lstStyle/>
                <a:p>
                  <a:pPr algn="ctr" rtl="0">
                    <a:defRPr sz="3600" spc="-300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</a:defRPr>
                  </a:pPr>
                  <a:r>
                    <a:rPr lang="ru-RU" sz="3600" spc="-300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</a:rPr>
                    <a:t>Благоустройство
и озеленение
78,7 млн.руб.</a:t>
                  </a:r>
                </a:p>
              </cx:txPr>
              <cx:visibility seriesName="0" categoryName="1" value="0"/>
            </cx:dataLabel>
            <cx:dataLabel idx="4">
              <cx:spPr>
                <a:ln>
                  <a:noFill/>
                </a:ln>
              </cx:spPr>
              <cx:txPr>
                <a:bodyPr vertOverflow="overflow" horzOverflow="overflow" wrap="square" lIns="0" tIns="0" rIns="0" bIns="0"/>
                <a:lstStyle/>
                <a:p>
                  <a:pPr algn="ctr" rtl="0">
                    <a:defRPr sz="1800"/>
                  </a:pPr>
                  <a:r>
                    <a:rPr lang="ru-RU" sz="1800">
                      <a:solidFill>
                        <a:schemeClr val="accent5">
                          <a:lumMod val="50000"/>
                        </a:schemeClr>
                      </a:solidFill>
                    </a:rPr>
                    <a:t>Профессиональное образование и дополнительное
профессиональное образование
0,18 млн. руб.</a:t>
                  </a:r>
                </a:p>
              </cx:txPr>
              <cx:visibility seriesName="0" categoryName="1" value="0"/>
            </cx:dataLabel>
            <cx:dataLabel idx="5">
              <cx:txPr>
                <a:bodyPr vertOverflow="overflow" horzOverflow="overflow" wrap="square" lIns="0" tIns="0" rIns="0" bIns="0"/>
                <a:lstStyle/>
                <a:p>
                  <a:pPr algn="ctr" rtl="0">
                    <a:defRPr sz="2800" spc="-150"/>
                  </a:pPr>
                  <a:r>
                    <a:rPr lang="ru-RU" sz="2800" spc="-150">
                      <a:solidFill>
                        <a:schemeClr val="tx1"/>
                      </a:solidFill>
                    </a:rPr>
                    <a:t>Военно-патриотеческое воспитание
0,78 млн. руб.</a:t>
                  </a:r>
                </a:p>
              </cx:txPr>
              <cx:visibility seriesName="0" categoryName="1" value="0"/>
            </cx:dataLabel>
            <cx:dataLabel idx="6">
              <cx:txPr>
                <a:bodyPr vertOverflow="overflow" horzOverflow="overflow" wrap="square" lIns="0" tIns="0" rIns="0" bIns="0"/>
                <a:lstStyle/>
                <a:p>
                  <a:pPr algn="ctr" rtl="0">
                    <a:defRPr sz="1400"/>
                  </a:pPr>
                  <a:r>
                    <a:rPr lang="ru-RU" sz="1400">
                      <a:solidFill>
                        <a:schemeClr val="accent5">
                          <a:lumMod val="50000"/>
                        </a:schemeClr>
                      </a:solidFill>
                    </a:rPr>
                    <a:t>Профилактика дорожно-транспортного травматизма
0,07 млн. руб.</a:t>
                  </a:r>
                </a:p>
              </cx:txPr>
              <cx:visibility seriesName="0" categoryName="1" value="0"/>
            </cx:dataLabel>
            <cx:dataLabel idx="7">
              <cx:txPr>
                <a:bodyPr vertOverflow="overflow" horzOverflow="overflow" wrap="square" lIns="0" tIns="0" rIns="0" bIns="0"/>
                <a:lstStyle/>
                <a:p>
                  <a:pPr algn="ctr" rtl="0">
                    <a:defRPr sz="1800"/>
                  </a:pPr>
                  <a:r>
                    <a:rPr lang="ru-RU" sz="1800">
                      <a:solidFill>
                        <a:schemeClr val="accent5">
                          <a:lumMod val="50000"/>
                        </a:schemeClr>
                      </a:solidFill>
                    </a:rPr>
                    <a:t>Участие в деятельности по обеспечению законности, правопорядка и безопасности
0.3 млн. руб.</a:t>
                  </a:r>
                </a:p>
              </cx:txPr>
              <cx:visibility seriesName="0" categoryName="1" value="0"/>
            </cx:dataLabel>
            <cx:dataLabel idx="8">
              <cx:txPr>
                <a:bodyPr vertOverflow="overflow" horzOverflow="overflow" wrap="square" lIns="0" tIns="0" rIns="0" bIns="0"/>
                <a:lstStyle/>
                <a:p>
                  <a:pPr algn="ctr" rtl="0">
                    <a:defRPr sz="2000"/>
                  </a:pPr>
                  <a:r>
                    <a:rPr lang="ru-RU" sz="2000">
                      <a:solidFill>
                        <a:schemeClr val="accent5">
                          <a:lumMod val="50000"/>
                        </a:schemeClr>
                      </a:solidFill>
                    </a:rPr>
                    <a:t>Организация и проведение местных и участие в организации и проведении городских праздничных и иных зрелищных мероприятий
3,2 млн. руб.</a:t>
                  </a:r>
                </a:p>
              </cx:txPr>
              <cx:visibility seriesName="0" categoryName="1" value="0"/>
            </cx:dataLabel>
            <cx:dataLabel idx="9">
              <cx:spPr>
                <a:ln>
                  <a:noFill/>
                </a:ln>
              </cx:spPr>
              <cx:txPr>
                <a:bodyPr vertOverflow="overflow" horzOverflow="overflow" wrap="square" lIns="0" tIns="0" rIns="0" bIns="0"/>
                <a:lstStyle/>
                <a:p>
                  <a:pPr algn="ctr" rtl="0">
                    <a:defRPr sz="2800" spc="-150">
                      <a:solidFill>
                        <a:schemeClr val="tx2"/>
                      </a:solidFill>
                    </a:defRPr>
                  </a:pPr>
                  <a:r>
                    <a:rPr lang="ru-RU" sz="2800" spc="-150">
                      <a:solidFill>
                        <a:schemeClr val="tx2"/>
                      </a:solidFill>
                    </a:rPr>
                    <a:t>Развитие физической культуры и спорта
0,6 млн. руб.</a:t>
                  </a:r>
                </a:p>
              </cx:txPr>
              <cx:visibility seriesName="0" categoryName="1" value="0"/>
            </cx:dataLabel>
            <cx:dataLabel idx="10">
              <cx:spPr>
                <a:noFill/>
              </cx:spPr>
              <cx:txPr>
                <a:bodyPr vertOverflow="overflow" horzOverflow="overflow" wrap="square" lIns="0" tIns="0" rIns="0" bIns="0"/>
                <a:lstStyle/>
                <a:p>
                  <a:pPr algn="ctr" rtl="0">
                    <a:defRPr sz="2400"/>
                  </a:pPr>
                  <a:r>
                    <a:rPr lang="ru-RU" sz="2400">
                      <a:solidFill>
                        <a:schemeClr val="accent5">
                          <a:lumMod val="50000"/>
                        </a:schemeClr>
                      </a:solidFill>
                    </a:rPr>
                    <a:t>Организация и проведение досуговых мероприятий
2,6 млн. руб.</a:t>
                  </a:r>
                </a:p>
              </cx:txPr>
              <cx:visibility seriesName="0" categoryName="1" value="0"/>
            </cx:dataLabel>
            <cx:dataLabel idx="11">
              <cx:txPr>
                <a:bodyPr vertOverflow="overflow" horzOverflow="overflow" wrap="square" lIns="0" tIns="0" rIns="0" bIns="0"/>
                <a:lstStyle/>
                <a:p>
                  <a:pPr algn="ctr" rtl="0">
                    <a:defRPr sz="2400" spc="0"/>
                  </a:pPr>
                  <a:r>
                    <a:rPr lang="ru-RU" sz="2400" spc="0">
                      <a:solidFill>
                        <a:schemeClr val="accent5">
                          <a:lumMod val="50000"/>
                        </a:schemeClr>
                      </a:solidFill>
                    </a:rPr>
                    <a:t>Осуществление экологического просвещения
0,2 млн. руб.</a:t>
                  </a:r>
                </a:p>
              </cx:txPr>
              <cx:visibility seriesName="0" categoryName="1" value="0"/>
            </cx:dataLabel>
            <cx:dataLabel idx="12">
              <cx:txPr>
                <a:bodyPr vertOverflow="overflow" horzOverflow="overflow" wrap="square" lIns="0" tIns="0" rIns="0" bIns="0"/>
                <a:lstStyle/>
                <a:p>
                  <a:pPr algn="just" rtl="0">
                    <a:defRPr sz="3200"/>
                  </a:pPr>
                  <a:r>
                    <a:rPr lang="ru-RU" sz="3200">
                      <a:solidFill>
                        <a:schemeClr val="accent5">
                          <a:lumMod val="50000"/>
                        </a:schemeClr>
                      </a:solidFill>
                    </a:rPr>
                    <a:t>Средства массовой информации
2,6 млн. руб.</a:t>
                  </a:r>
                </a:p>
              </cx:txPr>
              <cx:visibility seriesName="0" categoryName="1" value="0"/>
              <cx:separator>, </cx:separator>
            </cx:dataLabel>
          </cx:dataLabels>
          <cx:dataId val="0"/>
          <cx:layoutPr>
            <cx:parentLabelLayout val="none"/>
          </cx:layoutPr>
        </cx:series>
      </cx:plotAreaRegion>
    </cx:plotArea>
  </cx:chart>
  <cx:spPr>
    <a:solidFill>
      <a:srgbClr val="B2C1DB">
        <a:alpha val="49000"/>
      </a:srgbClr>
    </a:solidFill>
    <a:ln>
      <a:noFill/>
    </a:ln>
  </cx:spPr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ize="5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ize="5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410">
  <cs:axisTitle>
    <cs:lnRef idx="0"/>
    <cs:fillRef idx="0"/>
    <cs:effectRef idx="0"/>
    <cs:fontRef idx="minor">
      <a:schemeClr val="tx1">
        <a:lumMod val="65000"/>
        <a:lumOff val="35000"/>
      </a:schemeClr>
    </cs:fontRef>
    <cs:spPr>
      <a:solidFill>
        <a:schemeClr val="bg1">
          <a:lumMod val="65000"/>
        </a:schemeClr>
      </a:solidFill>
      <a:ln w="19050">
        <a:solidFill>
          <a:schemeClr val="bg1"/>
        </a:solidFill>
      </a:ln>
    </cs:spPr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lt1"/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39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89F0B93-895C-4D0D-B4D1-D64D0A28CE15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BC729A2-FD87-4E10-8085-E281790C5EF6}">
      <dgm:prSet phldrT="[Текст]" custT="1"/>
      <dgm:spPr>
        <a:solidFill>
          <a:srgbClr val="B2C1DB"/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kumimoji="0" lang="ru-RU" altLang="ru-RU" sz="1600" b="1" i="0" u="none" strike="noStrike" cap="none" normalizeH="0" baseline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Основные направления бюджетной политики ВМО СПб МО № 54 на 2023 год и на плановый период 2024 и 2025 годов</a:t>
          </a:r>
          <a:endParaRPr lang="ru-RU" sz="1600" b="1" dirty="0">
            <a:ln>
              <a:noFill/>
            </a:ln>
            <a:solidFill>
              <a:schemeClr val="accent5">
                <a:lumMod val="50000"/>
              </a:schemeClr>
            </a:solidFill>
          </a:endParaRPr>
        </a:p>
      </dgm:t>
    </dgm:pt>
    <dgm:pt modelId="{AA182958-1345-4421-98ED-EF6F230203A9}" type="parTrans" cxnId="{F06D8B8A-1F65-467A-B826-CC8E08362462}">
      <dgm:prSet/>
      <dgm:spPr/>
      <dgm:t>
        <a:bodyPr/>
        <a:lstStyle/>
        <a:p>
          <a:endParaRPr lang="ru-RU"/>
        </a:p>
      </dgm:t>
    </dgm:pt>
    <dgm:pt modelId="{6BC3623F-4F54-4AE4-9C4D-88165BD2F544}" type="sibTrans" cxnId="{F06D8B8A-1F65-467A-B826-CC8E08362462}">
      <dgm:prSet/>
      <dgm:spPr/>
      <dgm:t>
        <a:bodyPr/>
        <a:lstStyle/>
        <a:p>
          <a:endParaRPr lang="ru-RU"/>
        </a:p>
      </dgm:t>
    </dgm:pt>
    <dgm:pt modelId="{5E49C7A9-4DF5-41CE-8F4C-482212CB3A2E}">
      <dgm:prSet phldrT="[Текст]" custT="1"/>
      <dgm:spPr>
        <a:solidFill>
          <a:schemeClr val="accent3">
            <a:lumMod val="60000"/>
            <a:lumOff val="40000"/>
          </a:schemeClr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pPr>
            <a:buClrTx/>
            <a:buSzTx/>
            <a:buFontTx/>
            <a:buNone/>
          </a:pPr>
          <a:r>
            <a:rPr kumimoji="0" lang="ru-RU" altLang="ru-RU" sz="1600" b="0" i="0" u="none" strike="noStrike" cap="none" normalizeH="0" baseline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Выполнение расходных обязательств местного бюджета по решению вопросов местного значения </a:t>
          </a:r>
          <a:endParaRPr lang="ru-RU" sz="1600" dirty="0">
            <a:solidFill>
              <a:schemeClr val="accent5">
                <a:lumMod val="50000"/>
              </a:schemeClr>
            </a:solidFill>
          </a:endParaRPr>
        </a:p>
      </dgm:t>
    </dgm:pt>
    <dgm:pt modelId="{F01A0523-FA72-41D7-934F-265DCEC71612}" type="parTrans" cxnId="{8C43B173-4549-4C44-86FF-64A238E1E004}">
      <dgm:prSet/>
      <dgm:spPr/>
      <dgm:t>
        <a:bodyPr/>
        <a:lstStyle/>
        <a:p>
          <a:endParaRPr lang="ru-RU"/>
        </a:p>
      </dgm:t>
    </dgm:pt>
    <dgm:pt modelId="{80D84B0D-81FD-41E7-87A8-DD1F0DA0C25E}" type="sibTrans" cxnId="{8C43B173-4549-4C44-86FF-64A238E1E004}">
      <dgm:prSet/>
      <dgm:spPr/>
      <dgm:t>
        <a:bodyPr/>
        <a:lstStyle/>
        <a:p>
          <a:endParaRPr lang="ru-RU"/>
        </a:p>
      </dgm:t>
    </dgm:pt>
    <dgm:pt modelId="{50A80D45-3278-4AE4-83CA-382856E2EC74}">
      <dgm:prSet phldrT="[Текст]" custT="1"/>
      <dgm:spPr>
        <a:solidFill>
          <a:schemeClr val="accent3">
            <a:lumMod val="60000"/>
            <a:lumOff val="40000"/>
          </a:schemeClr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pPr>
            <a:buClrTx/>
            <a:buSzTx/>
            <a:buFontTx/>
            <a:buNone/>
          </a:pPr>
          <a:r>
            <a:rPr kumimoji="0" lang="ru-RU" altLang="ru-RU" sz="1600" b="0" i="0" u="none" strike="noStrike" cap="none" normalizeH="0" baseline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Выполнение отдельных государственных полномочий</a:t>
          </a:r>
          <a:endParaRPr lang="ru-RU" sz="1600" dirty="0">
            <a:solidFill>
              <a:schemeClr val="accent5">
                <a:lumMod val="50000"/>
              </a:schemeClr>
            </a:solidFill>
          </a:endParaRPr>
        </a:p>
      </dgm:t>
    </dgm:pt>
    <dgm:pt modelId="{B55F86F5-C747-425B-8C5E-B49C182FA470}" type="parTrans" cxnId="{2083C285-5C81-4C4C-877C-DBBC88455A1F}">
      <dgm:prSet/>
      <dgm:spPr/>
      <dgm:t>
        <a:bodyPr/>
        <a:lstStyle/>
        <a:p>
          <a:endParaRPr lang="ru-RU"/>
        </a:p>
      </dgm:t>
    </dgm:pt>
    <dgm:pt modelId="{E2F24D95-5EBA-4C0D-AEB0-31E3C1F3A47C}" type="sibTrans" cxnId="{2083C285-5C81-4C4C-877C-DBBC88455A1F}">
      <dgm:prSet/>
      <dgm:spPr/>
      <dgm:t>
        <a:bodyPr/>
        <a:lstStyle/>
        <a:p>
          <a:endParaRPr lang="ru-RU"/>
        </a:p>
      </dgm:t>
    </dgm:pt>
    <dgm:pt modelId="{D435C935-C0C2-4550-9D85-8EECC6333CF8}">
      <dgm:prSet phldrT="[Текст]" custT="1"/>
      <dgm:spPr>
        <a:solidFill>
          <a:schemeClr val="accent3">
            <a:lumMod val="60000"/>
            <a:lumOff val="40000"/>
          </a:schemeClr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pPr>
            <a:buClrTx/>
            <a:buSzTx/>
            <a:buFontTx/>
            <a:buNone/>
          </a:pPr>
          <a:r>
            <a:rPr kumimoji="0" lang="ru-RU" altLang="ru-RU" sz="1600" b="0" i="0" u="none" strike="noStrike" cap="none" normalizeH="0" baseline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Обеспечение оценки исполнения бюджета по достижению целей, на финансовое обеспечение которых направляются бюджетные средства</a:t>
          </a:r>
          <a:endParaRPr lang="ru-RU" sz="1600" dirty="0">
            <a:solidFill>
              <a:schemeClr val="accent5">
                <a:lumMod val="50000"/>
              </a:schemeClr>
            </a:solidFill>
          </a:endParaRPr>
        </a:p>
      </dgm:t>
    </dgm:pt>
    <dgm:pt modelId="{8200BBD0-3461-448A-AE5B-5827C4A196D8}" type="parTrans" cxnId="{2477EE4E-9949-4D3C-B586-A0A59FE7E01B}">
      <dgm:prSet/>
      <dgm:spPr/>
      <dgm:t>
        <a:bodyPr/>
        <a:lstStyle/>
        <a:p>
          <a:endParaRPr lang="ru-RU"/>
        </a:p>
      </dgm:t>
    </dgm:pt>
    <dgm:pt modelId="{88B1741B-6858-4AD6-B056-2F86C997B20A}" type="sibTrans" cxnId="{2477EE4E-9949-4D3C-B586-A0A59FE7E01B}">
      <dgm:prSet/>
      <dgm:spPr/>
      <dgm:t>
        <a:bodyPr/>
        <a:lstStyle/>
        <a:p>
          <a:endParaRPr lang="ru-RU"/>
        </a:p>
      </dgm:t>
    </dgm:pt>
    <dgm:pt modelId="{9BB1DA80-B650-446F-9B6C-FA747A0838C1}">
      <dgm:prSet phldrT="[Текст]" custT="1"/>
      <dgm:spPr>
        <a:solidFill>
          <a:schemeClr val="accent3">
            <a:lumMod val="60000"/>
            <a:lumOff val="40000"/>
          </a:schemeClr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pPr>
            <a:buClrTx/>
            <a:buSzTx/>
            <a:buFontTx/>
            <a:buNone/>
          </a:pPr>
          <a:r>
            <a:rPr kumimoji="0" lang="ru-RU" altLang="ru-RU" sz="1600" b="0" i="0" u="none" strike="noStrike" cap="none" normalizeH="0" baseline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Реализация исполнения муниципальных программ</a:t>
          </a:r>
          <a:endParaRPr lang="ru-RU" sz="1600" dirty="0">
            <a:solidFill>
              <a:schemeClr val="accent5">
                <a:lumMod val="50000"/>
              </a:schemeClr>
            </a:solidFill>
          </a:endParaRPr>
        </a:p>
      </dgm:t>
    </dgm:pt>
    <dgm:pt modelId="{B22CEA22-0BC6-489C-84E1-5954431F57B8}" type="parTrans" cxnId="{457AFEA3-BB0A-4975-B97E-C9C6A9EF0E21}">
      <dgm:prSet/>
      <dgm:spPr/>
      <dgm:t>
        <a:bodyPr/>
        <a:lstStyle/>
        <a:p>
          <a:endParaRPr lang="ru-RU"/>
        </a:p>
      </dgm:t>
    </dgm:pt>
    <dgm:pt modelId="{EF87A575-B53C-4D72-A478-8E6B9562314E}" type="sibTrans" cxnId="{457AFEA3-BB0A-4975-B97E-C9C6A9EF0E21}">
      <dgm:prSet/>
      <dgm:spPr/>
      <dgm:t>
        <a:bodyPr/>
        <a:lstStyle/>
        <a:p>
          <a:endParaRPr lang="ru-RU"/>
        </a:p>
      </dgm:t>
    </dgm:pt>
    <dgm:pt modelId="{BFFFE8BC-77BD-48AB-9B91-7DC5F26B8F89}" type="pres">
      <dgm:prSet presAssocID="{C89F0B93-895C-4D0D-B4D1-D64D0A28CE15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23D1105F-49E4-4E43-8E4F-53F8AEC9155A}" type="pres">
      <dgm:prSet presAssocID="{ABC729A2-FD87-4E10-8085-E281790C5EF6}" presName="centerShape" presStyleLbl="node0" presStyleIdx="0" presStyleCnt="1" custScaleX="132589" custScaleY="122726" custLinFactNeighborX="2348" custLinFactNeighborY="1780"/>
      <dgm:spPr/>
    </dgm:pt>
    <dgm:pt modelId="{2E3079D6-574E-4594-8922-10A4C144326B}" type="pres">
      <dgm:prSet presAssocID="{5E49C7A9-4DF5-41CE-8F4C-482212CB3A2E}" presName="node" presStyleLbl="node1" presStyleIdx="0" presStyleCnt="4" custScaleX="235646" custScaleY="81533" custRadScaleRad="102066" custRadScaleInc="12092">
        <dgm:presLayoutVars>
          <dgm:bulletEnabled val="1"/>
        </dgm:presLayoutVars>
      </dgm:prSet>
      <dgm:spPr>
        <a:prstGeom prst="roundRect">
          <a:avLst/>
        </a:prstGeom>
      </dgm:spPr>
    </dgm:pt>
    <dgm:pt modelId="{A3F2C5F8-293C-4117-A060-E5B6629F55BD}" type="pres">
      <dgm:prSet presAssocID="{5E49C7A9-4DF5-41CE-8F4C-482212CB3A2E}" presName="dummy" presStyleCnt="0"/>
      <dgm:spPr/>
    </dgm:pt>
    <dgm:pt modelId="{7AFE258E-B6C9-4097-8948-756C6BCC7AAB}" type="pres">
      <dgm:prSet presAssocID="{80D84B0D-81FD-41E7-87A8-DD1F0DA0C25E}" presName="sibTrans" presStyleLbl="sibTrans2D1" presStyleIdx="0" presStyleCnt="4" custScaleX="122486" custScaleY="112440"/>
      <dgm:spPr/>
    </dgm:pt>
    <dgm:pt modelId="{EBC9B975-444B-4732-984B-E477A01DF945}" type="pres">
      <dgm:prSet presAssocID="{50A80D45-3278-4AE4-83CA-382856E2EC74}" presName="node" presStyleLbl="node1" presStyleIdx="1" presStyleCnt="4" custScaleX="178858" custScaleY="90531" custRadScaleRad="130248" custRadScaleInc="391">
        <dgm:presLayoutVars>
          <dgm:bulletEnabled val="1"/>
        </dgm:presLayoutVars>
      </dgm:prSet>
      <dgm:spPr>
        <a:prstGeom prst="roundRect">
          <a:avLst/>
        </a:prstGeom>
      </dgm:spPr>
    </dgm:pt>
    <dgm:pt modelId="{988C094A-1267-4A5C-8C1D-2FF08E37D3B4}" type="pres">
      <dgm:prSet presAssocID="{50A80D45-3278-4AE4-83CA-382856E2EC74}" presName="dummy" presStyleCnt="0"/>
      <dgm:spPr/>
    </dgm:pt>
    <dgm:pt modelId="{405A6745-8224-4998-BBAA-DAF3C9CED0F2}" type="pres">
      <dgm:prSet presAssocID="{E2F24D95-5EBA-4C0D-AEB0-31E3C1F3A47C}" presName="sibTrans" presStyleLbl="sibTrans2D1" presStyleIdx="1" presStyleCnt="4" custScaleX="124799" custScaleY="114435"/>
      <dgm:spPr/>
    </dgm:pt>
    <dgm:pt modelId="{2AC7588C-31EF-4893-95EE-5C9517757D60}" type="pres">
      <dgm:prSet presAssocID="{D435C935-C0C2-4550-9D85-8EECC6333CF8}" presName="node" presStyleLbl="node1" presStyleIdx="2" presStyleCnt="4" custScaleX="235528" custScaleY="81533" custRadScaleRad="99900" custRadScaleInc="-13104">
        <dgm:presLayoutVars>
          <dgm:bulletEnabled val="1"/>
        </dgm:presLayoutVars>
      </dgm:prSet>
      <dgm:spPr>
        <a:prstGeom prst="roundRect">
          <a:avLst/>
        </a:prstGeom>
      </dgm:spPr>
    </dgm:pt>
    <dgm:pt modelId="{8728F20F-6199-400E-9266-3DC678406C30}" type="pres">
      <dgm:prSet presAssocID="{D435C935-C0C2-4550-9D85-8EECC6333CF8}" presName="dummy" presStyleCnt="0"/>
      <dgm:spPr/>
    </dgm:pt>
    <dgm:pt modelId="{34D28ABF-E4AE-4878-B431-7E62EE4E310A}" type="pres">
      <dgm:prSet presAssocID="{88B1741B-6858-4AD6-B056-2F86C997B20A}" presName="sibTrans" presStyleLbl="sibTrans2D1" presStyleIdx="2" presStyleCnt="4" custScaleX="120637" custScaleY="125904"/>
      <dgm:spPr/>
    </dgm:pt>
    <dgm:pt modelId="{3F1AC9A5-83EE-45FB-9DB3-CE9CE6224F19}" type="pres">
      <dgm:prSet presAssocID="{9BB1DA80-B650-446F-9B6C-FA747A0838C1}" presName="node" presStyleLbl="node1" presStyleIdx="3" presStyleCnt="4" custScaleX="169469" custScaleY="90531" custRadScaleRad="113531" custRadScaleInc="-362">
        <dgm:presLayoutVars>
          <dgm:bulletEnabled val="1"/>
        </dgm:presLayoutVars>
      </dgm:prSet>
      <dgm:spPr>
        <a:prstGeom prst="roundRect">
          <a:avLst/>
        </a:prstGeom>
      </dgm:spPr>
    </dgm:pt>
    <dgm:pt modelId="{6B45BCAE-A795-4919-8D17-DE09E54DE719}" type="pres">
      <dgm:prSet presAssocID="{9BB1DA80-B650-446F-9B6C-FA747A0838C1}" presName="dummy" presStyleCnt="0"/>
      <dgm:spPr/>
    </dgm:pt>
    <dgm:pt modelId="{F68897B5-E1D4-47ED-A97D-C5C348937500}" type="pres">
      <dgm:prSet presAssocID="{EF87A575-B53C-4D72-A478-8E6B9562314E}" presName="sibTrans" presStyleLbl="sibTrans2D1" presStyleIdx="3" presStyleCnt="4" custScaleX="121784" custScaleY="115202"/>
      <dgm:spPr/>
    </dgm:pt>
  </dgm:ptLst>
  <dgm:cxnLst>
    <dgm:cxn modelId="{C99B4863-9D7E-41F3-93DB-0B1A4B0C3FD9}" type="presOf" srcId="{50A80D45-3278-4AE4-83CA-382856E2EC74}" destId="{EBC9B975-444B-4732-984B-E477A01DF945}" srcOrd="0" destOrd="0" presId="urn:microsoft.com/office/officeart/2005/8/layout/radial6"/>
    <dgm:cxn modelId="{2477EE4E-9949-4D3C-B586-A0A59FE7E01B}" srcId="{ABC729A2-FD87-4E10-8085-E281790C5EF6}" destId="{D435C935-C0C2-4550-9D85-8EECC6333CF8}" srcOrd="2" destOrd="0" parTransId="{8200BBD0-3461-448A-AE5B-5827C4A196D8}" sibTransId="{88B1741B-6858-4AD6-B056-2F86C997B20A}"/>
    <dgm:cxn modelId="{28DE324F-D198-44F4-ABBB-59B63AAC15D6}" type="presOf" srcId="{80D84B0D-81FD-41E7-87A8-DD1F0DA0C25E}" destId="{7AFE258E-B6C9-4097-8948-756C6BCC7AAB}" srcOrd="0" destOrd="0" presId="urn:microsoft.com/office/officeart/2005/8/layout/radial6"/>
    <dgm:cxn modelId="{8C43B173-4549-4C44-86FF-64A238E1E004}" srcId="{ABC729A2-FD87-4E10-8085-E281790C5EF6}" destId="{5E49C7A9-4DF5-41CE-8F4C-482212CB3A2E}" srcOrd="0" destOrd="0" parTransId="{F01A0523-FA72-41D7-934F-265DCEC71612}" sibTransId="{80D84B0D-81FD-41E7-87A8-DD1F0DA0C25E}"/>
    <dgm:cxn modelId="{6D504C7B-4C10-48FD-ADF6-5809D8E94411}" type="presOf" srcId="{E2F24D95-5EBA-4C0D-AEB0-31E3C1F3A47C}" destId="{405A6745-8224-4998-BBAA-DAF3C9CED0F2}" srcOrd="0" destOrd="0" presId="urn:microsoft.com/office/officeart/2005/8/layout/radial6"/>
    <dgm:cxn modelId="{2083C285-5C81-4C4C-877C-DBBC88455A1F}" srcId="{ABC729A2-FD87-4E10-8085-E281790C5EF6}" destId="{50A80D45-3278-4AE4-83CA-382856E2EC74}" srcOrd="1" destOrd="0" parTransId="{B55F86F5-C747-425B-8C5E-B49C182FA470}" sibTransId="{E2F24D95-5EBA-4C0D-AEB0-31E3C1F3A47C}"/>
    <dgm:cxn modelId="{F06D8B8A-1F65-467A-B826-CC8E08362462}" srcId="{C89F0B93-895C-4D0D-B4D1-D64D0A28CE15}" destId="{ABC729A2-FD87-4E10-8085-E281790C5EF6}" srcOrd="0" destOrd="0" parTransId="{AA182958-1345-4421-98ED-EF6F230203A9}" sibTransId="{6BC3623F-4F54-4AE4-9C4D-88165BD2F544}"/>
    <dgm:cxn modelId="{A86BEF91-CB5C-4D89-82AF-E68D92D83F00}" type="presOf" srcId="{9BB1DA80-B650-446F-9B6C-FA747A0838C1}" destId="{3F1AC9A5-83EE-45FB-9DB3-CE9CE6224F19}" srcOrd="0" destOrd="0" presId="urn:microsoft.com/office/officeart/2005/8/layout/radial6"/>
    <dgm:cxn modelId="{C79B13A2-A65B-4F30-9CE8-02407F68A1EE}" type="presOf" srcId="{5E49C7A9-4DF5-41CE-8F4C-482212CB3A2E}" destId="{2E3079D6-574E-4594-8922-10A4C144326B}" srcOrd="0" destOrd="0" presId="urn:microsoft.com/office/officeart/2005/8/layout/radial6"/>
    <dgm:cxn modelId="{457AFEA3-BB0A-4975-B97E-C9C6A9EF0E21}" srcId="{ABC729A2-FD87-4E10-8085-E281790C5EF6}" destId="{9BB1DA80-B650-446F-9B6C-FA747A0838C1}" srcOrd="3" destOrd="0" parTransId="{B22CEA22-0BC6-489C-84E1-5954431F57B8}" sibTransId="{EF87A575-B53C-4D72-A478-8E6B9562314E}"/>
    <dgm:cxn modelId="{B84DF3B7-9FF9-4FD5-8665-98710960E958}" type="presOf" srcId="{88B1741B-6858-4AD6-B056-2F86C997B20A}" destId="{34D28ABF-E4AE-4878-B431-7E62EE4E310A}" srcOrd="0" destOrd="0" presId="urn:microsoft.com/office/officeart/2005/8/layout/radial6"/>
    <dgm:cxn modelId="{46AF6DB9-39D4-4DF5-8400-B0D2D1F1EB96}" type="presOf" srcId="{ABC729A2-FD87-4E10-8085-E281790C5EF6}" destId="{23D1105F-49E4-4E43-8E4F-53F8AEC9155A}" srcOrd="0" destOrd="0" presId="urn:microsoft.com/office/officeart/2005/8/layout/radial6"/>
    <dgm:cxn modelId="{5D7D33BC-35A6-41FE-8B28-FB68BF5B074B}" type="presOf" srcId="{D435C935-C0C2-4550-9D85-8EECC6333CF8}" destId="{2AC7588C-31EF-4893-95EE-5C9517757D60}" srcOrd="0" destOrd="0" presId="urn:microsoft.com/office/officeart/2005/8/layout/radial6"/>
    <dgm:cxn modelId="{496E6FF2-9254-434B-BA27-A8DA9D3A4A7E}" type="presOf" srcId="{EF87A575-B53C-4D72-A478-8E6B9562314E}" destId="{F68897B5-E1D4-47ED-A97D-C5C348937500}" srcOrd="0" destOrd="0" presId="urn:microsoft.com/office/officeart/2005/8/layout/radial6"/>
    <dgm:cxn modelId="{F0E73CFC-FA3A-4784-8B14-F66FF4258F45}" type="presOf" srcId="{C89F0B93-895C-4D0D-B4D1-D64D0A28CE15}" destId="{BFFFE8BC-77BD-48AB-9B91-7DC5F26B8F89}" srcOrd="0" destOrd="0" presId="urn:microsoft.com/office/officeart/2005/8/layout/radial6"/>
    <dgm:cxn modelId="{128AEF53-3005-4EBB-B641-BB69FC01E222}" type="presParOf" srcId="{BFFFE8BC-77BD-48AB-9B91-7DC5F26B8F89}" destId="{23D1105F-49E4-4E43-8E4F-53F8AEC9155A}" srcOrd="0" destOrd="0" presId="urn:microsoft.com/office/officeart/2005/8/layout/radial6"/>
    <dgm:cxn modelId="{CB417A0C-E35B-4FA1-88C4-3543A49A65AB}" type="presParOf" srcId="{BFFFE8BC-77BD-48AB-9B91-7DC5F26B8F89}" destId="{2E3079D6-574E-4594-8922-10A4C144326B}" srcOrd="1" destOrd="0" presId="urn:microsoft.com/office/officeart/2005/8/layout/radial6"/>
    <dgm:cxn modelId="{FD67874B-2742-4ACA-B530-257781D85E25}" type="presParOf" srcId="{BFFFE8BC-77BD-48AB-9B91-7DC5F26B8F89}" destId="{A3F2C5F8-293C-4117-A060-E5B6629F55BD}" srcOrd="2" destOrd="0" presId="urn:microsoft.com/office/officeart/2005/8/layout/radial6"/>
    <dgm:cxn modelId="{0FB2B66B-FB27-4257-8091-DF7AF9552AB0}" type="presParOf" srcId="{BFFFE8BC-77BD-48AB-9B91-7DC5F26B8F89}" destId="{7AFE258E-B6C9-4097-8948-756C6BCC7AAB}" srcOrd="3" destOrd="0" presId="urn:microsoft.com/office/officeart/2005/8/layout/radial6"/>
    <dgm:cxn modelId="{77CB9EF9-B96F-4083-97C4-1912D8FB00BC}" type="presParOf" srcId="{BFFFE8BC-77BD-48AB-9B91-7DC5F26B8F89}" destId="{EBC9B975-444B-4732-984B-E477A01DF945}" srcOrd="4" destOrd="0" presId="urn:microsoft.com/office/officeart/2005/8/layout/radial6"/>
    <dgm:cxn modelId="{EF3E00F5-9AB3-462A-86A4-821C26629DEE}" type="presParOf" srcId="{BFFFE8BC-77BD-48AB-9B91-7DC5F26B8F89}" destId="{988C094A-1267-4A5C-8C1D-2FF08E37D3B4}" srcOrd="5" destOrd="0" presId="urn:microsoft.com/office/officeart/2005/8/layout/radial6"/>
    <dgm:cxn modelId="{67863DC1-DE2E-4727-B93E-9804C302D0DC}" type="presParOf" srcId="{BFFFE8BC-77BD-48AB-9B91-7DC5F26B8F89}" destId="{405A6745-8224-4998-BBAA-DAF3C9CED0F2}" srcOrd="6" destOrd="0" presId="urn:microsoft.com/office/officeart/2005/8/layout/radial6"/>
    <dgm:cxn modelId="{BFA2436A-DA76-4DE0-BD9A-2AB87B88C191}" type="presParOf" srcId="{BFFFE8BC-77BD-48AB-9B91-7DC5F26B8F89}" destId="{2AC7588C-31EF-4893-95EE-5C9517757D60}" srcOrd="7" destOrd="0" presId="urn:microsoft.com/office/officeart/2005/8/layout/radial6"/>
    <dgm:cxn modelId="{3B0C9B7F-971D-4838-BD0B-A7F09FC99EAB}" type="presParOf" srcId="{BFFFE8BC-77BD-48AB-9B91-7DC5F26B8F89}" destId="{8728F20F-6199-400E-9266-3DC678406C30}" srcOrd="8" destOrd="0" presId="urn:microsoft.com/office/officeart/2005/8/layout/radial6"/>
    <dgm:cxn modelId="{40750DF1-586D-43CB-A6B2-7D2E9828E6B2}" type="presParOf" srcId="{BFFFE8BC-77BD-48AB-9B91-7DC5F26B8F89}" destId="{34D28ABF-E4AE-4878-B431-7E62EE4E310A}" srcOrd="9" destOrd="0" presId="urn:microsoft.com/office/officeart/2005/8/layout/radial6"/>
    <dgm:cxn modelId="{62EFEFA7-E880-467E-9A01-02350970AD6A}" type="presParOf" srcId="{BFFFE8BC-77BD-48AB-9B91-7DC5F26B8F89}" destId="{3F1AC9A5-83EE-45FB-9DB3-CE9CE6224F19}" srcOrd="10" destOrd="0" presId="urn:microsoft.com/office/officeart/2005/8/layout/radial6"/>
    <dgm:cxn modelId="{B721E478-F3C4-49F8-BB86-27DCB0719C8E}" type="presParOf" srcId="{BFFFE8BC-77BD-48AB-9B91-7DC5F26B8F89}" destId="{6B45BCAE-A795-4919-8D17-DE09E54DE719}" srcOrd="11" destOrd="0" presId="urn:microsoft.com/office/officeart/2005/8/layout/radial6"/>
    <dgm:cxn modelId="{F6A39BA8-E60A-4314-8183-0FC3387770AA}" type="presParOf" srcId="{BFFFE8BC-77BD-48AB-9B91-7DC5F26B8F89}" destId="{F68897B5-E1D4-47ED-A97D-C5C348937500}" srcOrd="12" destOrd="0" presId="urn:microsoft.com/office/officeart/2005/8/layout/radial6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14D7E4F-4587-4363-B16B-7D9EE868CAC3}" type="doc">
      <dgm:prSet loTypeId="urn:microsoft.com/office/officeart/2005/8/layout/hierarchy5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61789F1-BD5D-4409-8511-6A9EB0B81A9C}">
      <dgm:prSet phldrT="[Текст]" custT="1"/>
      <dgm:spPr>
        <a:solidFill>
          <a:srgbClr val="B2C1DB"/>
        </a:solidFill>
        <a:ln>
          <a:noFill/>
        </a:ln>
      </dgm:spPr>
      <dgm:t>
        <a:bodyPr/>
        <a:lstStyle/>
        <a:p>
          <a:r>
            <a:rPr lang="ru-RU" sz="2800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Полномочия ОМСУ</a:t>
          </a:r>
        </a:p>
      </dgm:t>
    </dgm:pt>
    <dgm:pt modelId="{1A80E580-D4CF-4B18-B3DE-69E99B3CF904}" type="parTrans" cxnId="{66FE45D5-D233-4A8D-AC00-2B0C4E92DFDA}">
      <dgm:prSet/>
      <dgm:spPr/>
      <dgm:t>
        <a:bodyPr/>
        <a:lstStyle/>
        <a:p>
          <a:endParaRPr lang="ru-RU"/>
        </a:p>
      </dgm:t>
    </dgm:pt>
    <dgm:pt modelId="{5EDDDD60-6659-4FEA-B47B-7E73EBA87CEA}" type="sibTrans" cxnId="{66FE45D5-D233-4A8D-AC00-2B0C4E92DFDA}">
      <dgm:prSet/>
      <dgm:spPr/>
      <dgm:t>
        <a:bodyPr/>
        <a:lstStyle/>
        <a:p>
          <a:endParaRPr lang="ru-RU"/>
        </a:p>
      </dgm:t>
    </dgm:pt>
    <dgm:pt modelId="{FD3E517D-E6F8-462A-9194-E46B64063D01}">
      <dgm:prSet phldrT="[Текст]" custT="1"/>
      <dgm:spPr>
        <a:solidFill>
          <a:schemeClr val="accent3">
            <a:lumMod val="60000"/>
            <a:lumOff val="40000"/>
          </a:schemeClr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ru-RU" sz="2200" dirty="0">
              <a:ln>
                <a:noFill/>
              </a:ln>
              <a:solidFill>
                <a:schemeClr val="accent5">
                  <a:lumMod val="50000"/>
                </a:schemeClr>
              </a:solidFill>
            </a:rPr>
            <a:t>Делегированные</a:t>
          </a:r>
        </a:p>
      </dgm:t>
    </dgm:pt>
    <dgm:pt modelId="{6BFF4331-CD67-4A36-BCF2-375577F232B8}" type="parTrans" cxnId="{590557CB-56CA-468C-B691-8C840EF0114D}">
      <dgm:prSet/>
      <dgm:spPr/>
      <dgm:t>
        <a:bodyPr/>
        <a:lstStyle/>
        <a:p>
          <a:endParaRPr lang="ru-RU" dirty="0"/>
        </a:p>
      </dgm:t>
    </dgm:pt>
    <dgm:pt modelId="{FD46120A-8B73-4816-A58D-F1DC02B5C7FB}" type="sibTrans" cxnId="{590557CB-56CA-468C-B691-8C840EF0114D}">
      <dgm:prSet/>
      <dgm:spPr/>
      <dgm:t>
        <a:bodyPr/>
        <a:lstStyle/>
        <a:p>
          <a:endParaRPr lang="ru-RU"/>
        </a:p>
      </dgm:t>
    </dgm:pt>
    <dgm:pt modelId="{534E2F37-0CF3-47DD-889C-83A208479B0D}">
      <dgm:prSet phldrT="[Текст]"/>
      <dgm:spPr>
        <a:solidFill>
          <a:srgbClr val="B2C1DB"/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kumimoji="0" lang="ru-RU" altLang="ru-RU" b="0" i="0" u="none" strike="noStrike" cap="none" normalizeH="0" baseline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Организация и осуществление деятельности по опеке и попечительству, выплате пособий на детей, находящихся под опекой, выплате вознаграждений приемным родителям за счет средств субвенции</a:t>
          </a:r>
          <a:endParaRPr lang="ru-RU" dirty="0">
            <a:solidFill>
              <a:schemeClr val="accent5">
                <a:lumMod val="50000"/>
              </a:schemeClr>
            </a:solidFill>
          </a:endParaRPr>
        </a:p>
      </dgm:t>
    </dgm:pt>
    <dgm:pt modelId="{D4B5F629-714A-48F9-9899-E69C0A0A495F}" type="parTrans" cxnId="{C0F088CE-E9BA-420B-930A-1D0710CA9F1D}">
      <dgm:prSet/>
      <dgm:spPr/>
      <dgm:t>
        <a:bodyPr/>
        <a:lstStyle/>
        <a:p>
          <a:endParaRPr lang="ru-RU" dirty="0"/>
        </a:p>
      </dgm:t>
    </dgm:pt>
    <dgm:pt modelId="{6F63DE00-89C9-4330-B22C-8E8D7CF2AE46}" type="sibTrans" cxnId="{C0F088CE-E9BA-420B-930A-1D0710CA9F1D}">
      <dgm:prSet/>
      <dgm:spPr/>
      <dgm:t>
        <a:bodyPr/>
        <a:lstStyle/>
        <a:p>
          <a:endParaRPr lang="ru-RU"/>
        </a:p>
      </dgm:t>
    </dgm:pt>
    <dgm:pt modelId="{F9245E81-8285-4453-959E-3E2E1A80B695}">
      <dgm:prSet phldrT="[Текст]"/>
      <dgm:spPr>
        <a:solidFill>
          <a:srgbClr val="B2C1DB"/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ru-RU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Определение должностных лиц, уполномоченных составлять протоколы об административных правонарушениях, и составлению протоколов об административных правонарушениях</a:t>
          </a:r>
          <a:endParaRPr lang="ru-RU" dirty="0">
            <a:solidFill>
              <a:schemeClr val="accent5">
                <a:lumMod val="50000"/>
              </a:schemeClr>
            </a:solidFill>
          </a:endParaRPr>
        </a:p>
      </dgm:t>
    </dgm:pt>
    <dgm:pt modelId="{D1CB972D-F30A-4318-9FA3-ED08CBA6F3D7}" type="parTrans" cxnId="{9684594D-A94C-42E4-AA5E-A0EF33FA9F82}">
      <dgm:prSet/>
      <dgm:spPr/>
      <dgm:t>
        <a:bodyPr/>
        <a:lstStyle/>
        <a:p>
          <a:endParaRPr lang="ru-RU" dirty="0"/>
        </a:p>
      </dgm:t>
    </dgm:pt>
    <dgm:pt modelId="{0721BFC4-DB38-47E0-BE17-BE39050D54C4}" type="sibTrans" cxnId="{9684594D-A94C-42E4-AA5E-A0EF33FA9F82}">
      <dgm:prSet/>
      <dgm:spPr/>
      <dgm:t>
        <a:bodyPr/>
        <a:lstStyle/>
        <a:p>
          <a:endParaRPr lang="ru-RU"/>
        </a:p>
      </dgm:t>
    </dgm:pt>
    <dgm:pt modelId="{D95FD892-4F60-4158-8E6E-CC4BC4C56057}">
      <dgm:prSet phldrT="[Текст]" custT="1"/>
      <dgm:spPr>
        <a:solidFill>
          <a:schemeClr val="accent3">
            <a:lumMod val="60000"/>
            <a:lumOff val="40000"/>
          </a:schemeClr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ru-RU" sz="2200" dirty="0">
              <a:ln>
                <a:noFill/>
              </a:ln>
              <a:solidFill>
                <a:schemeClr val="accent5">
                  <a:lumMod val="50000"/>
                </a:schemeClr>
              </a:solidFill>
            </a:rPr>
            <a:t>Собственные</a:t>
          </a:r>
        </a:p>
      </dgm:t>
    </dgm:pt>
    <dgm:pt modelId="{56C48B9A-9BCC-4857-9B97-1D983ED36165}" type="parTrans" cxnId="{3BFD5680-22C5-44DD-B199-FFA04A3AE64C}">
      <dgm:prSet/>
      <dgm:spPr/>
      <dgm:t>
        <a:bodyPr/>
        <a:lstStyle/>
        <a:p>
          <a:endParaRPr lang="ru-RU" dirty="0"/>
        </a:p>
      </dgm:t>
    </dgm:pt>
    <dgm:pt modelId="{86C91474-E751-4F49-8287-3C93BAF4BEF6}" type="sibTrans" cxnId="{3BFD5680-22C5-44DD-B199-FFA04A3AE64C}">
      <dgm:prSet/>
      <dgm:spPr/>
      <dgm:t>
        <a:bodyPr/>
        <a:lstStyle/>
        <a:p>
          <a:endParaRPr lang="ru-RU"/>
        </a:p>
      </dgm:t>
    </dgm:pt>
    <dgm:pt modelId="{E18EA230-F77C-422F-9F41-7E6D82D331D0}">
      <dgm:prSet phldrT="[Текст]"/>
      <dgm:spPr>
        <a:solidFill>
          <a:srgbClr val="B2C1DB"/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ru-RU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49 вопросов в соответствии со ст. 10 Закона Санкт-Петербурга от 23.09.2009 №420 «Об организации местного самоуправления в Санкт-Петербурге» </a:t>
          </a:r>
          <a:endParaRPr lang="ru-RU" dirty="0">
            <a:solidFill>
              <a:schemeClr val="accent5">
                <a:lumMod val="50000"/>
              </a:schemeClr>
            </a:solidFill>
          </a:endParaRPr>
        </a:p>
      </dgm:t>
    </dgm:pt>
    <dgm:pt modelId="{F9F20512-227D-46EF-88C5-904672FAD13F}" type="parTrans" cxnId="{914FFCA0-A4AB-4019-9AD6-827BF5E4F89E}">
      <dgm:prSet/>
      <dgm:spPr/>
      <dgm:t>
        <a:bodyPr/>
        <a:lstStyle/>
        <a:p>
          <a:endParaRPr lang="ru-RU" dirty="0"/>
        </a:p>
      </dgm:t>
    </dgm:pt>
    <dgm:pt modelId="{A00291F8-63A5-4CFD-A627-AB5E7871BE04}" type="sibTrans" cxnId="{914FFCA0-A4AB-4019-9AD6-827BF5E4F89E}">
      <dgm:prSet/>
      <dgm:spPr/>
      <dgm:t>
        <a:bodyPr/>
        <a:lstStyle/>
        <a:p>
          <a:endParaRPr lang="ru-RU"/>
        </a:p>
      </dgm:t>
    </dgm:pt>
    <dgm:pt modelId="{B37BCAFA-B7CB-46CD-AFCD-C712F6B1A0E4}" type="pres">
      <dgm:prSet presAssocID="{414D7E4F-4587-4363-B16B-7D9EE868CAC3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DBA03822-F412-4090-8283-69F825ACF23E}" type="pres">
      <dgm:prSet presAssocID="{414D7E4F-4587-4363-B16B-7D9EE868CAC3}" presName="hierFlow" presStyleCnt="0"/>
      <dgm:spPr/>
    </dgm:pt>
    <dgm:pt modelId="{DE72297D-8830-419A-8E41-87CA4587E958}" type="pres">
      <dgm:prSet presAssocID="{414D7E4F-4587-4363-B16B-7D9EE868CAC3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258876AF-AFCE-4981-BFC7-95BF1A58AEC6}" type="pres">
      <dgm:prSet presAssocID="{A61789F1-BD5D-4409-8511-6A9EB0B81A9C}" presName="Name17" presStyleCnt="0"/>
      <dgm:spPr/>
    </dgm:pt>
    <dgm:pt modelId="{114E2C32-32C3-4993-9A88-CC31036EBFA5}" type="pres">
      <dgm:prSet presAssocID="{A61789F1-BD5D-4409-8511-6A9EB0B81A9C}" presName="level1Shape" presStyleLbl="node0" presStyleIdx="0" presStyleCnt="1" custScaleX="61017" custLinFactNeighborX="1346" custLinFactNeighborY="-41876">
        <dgm:presLayoutVars>
          <dgm:chPref val="3"/>
        </dgm:presLayoutVars>
      </dgm:prSet>
      <dgm:spPr/>
    </dgm:pt>
    <dgm:pt modelId="{EEFE908A-90AF-4FED-905C-A407B4949E1B}" type="pres">
      <dgm:prSet presAssocID="{A61789F1-BD5D-4409-8511-6A9EB0B81A9C}" presName="hierChild2" presStyleCnt="0"/>
      <dgm:spPr/>
    </dgm:pt>
    <dgm:pt modelId="{63C1DFC9-9746-4BB6-A76D-9635570E3955}" type="pres">
      <dgm:prSet presAssocID="{6BFF4331-CD67-4A36-BCF2-375577F232B8}" presName="Name25" presStyleLbl="parChTrans1D2" presStyleIdx="0" presStyleCnt="2"/>
      <dgm:spPr/>
    </dgm:pt>
    <dgm:pt modelId="{86F4CD09-DE9F-490A-B7F7-9DD968812C3A}" type="pres">
      <dgm:prSet presAssocID="{6BFF4331-CD67-4A36-BCF2-375577F232B8}" presName="connTx" presStyleLbl="parChTrans1D2" presStyleIdx="0" presStyleCnt="2"/>
      <dgm:spPr/>
    </dgm:pt>
    <dgm:pt modelId="{722AD0D8-9C67-410A-8ACE-AC8EBD738FD5}" type="pres">
      <dgm:prSet presAssocID="{FD3E517D-E6F8-462A-9194-E46B64063D01}" presName="Name30" presStyleCnt="0"/>
      <dgm:spPr/>
    </dgm:pt>
    <dgm:pt modelId="{9EB99E44-4872-468B-98B8-6346C7B250AE}" type="pres">
      <dgm:prSet presAssocID="{FD3E517D-E6F8-462A-9194-E46B64063D01}" presName="level2Shape" presStyleLbl="node2" presStyleIdx="0" presStyleCnt="2" custScaleX="69962" custScaleY="59945" custLinFactNeighborX="7303" custLinFactNeighborY="-28248"/>
      <dgm:spPr/>
    </dgm:pt>
    <dgm:pt modelId="{4B7C3A96-0FDF-46B8-BEFC-A949151C2E29}" type="pres">
      <dgm:prSet presAssocID="{FD3E517D-E6F8-462A-9194-E46B64063D01}" presName="hierChild3" presStyleCnt="0"/>
      <dgm:spPr/>
    </dgm:pt>
    <dgm:pt modelId="{8D4CAA22-FA34-4C1D-958C-23DC605B5CF7}" type="pres">
      <dgm:prSet presAssocID="{D4B5F629-714A-48F9-9899-E69C0A0A495F}" presName="Name25" presStyleLbl="parChTrans1D3" presStyleIdx="0" presStyleCnt="3"/>
      <dgm:spPr/>
    </dgm:pt>
    <dgm:pt modelId="{5F1EA162-AA84-4A27-9B62-CBA4562175F6}" type="pres">
      <dgm:prSet presAssocID="{D4B5F629-714A-48F9-9899-E69C0A0A495F}" presName="connTx" presStyleLbl="parChTrans1D3" presStyleIdx="0" presStyleCnt="3"/>
      <dgm:spPr/>
    </dgm:pt>
    <dgm:pt modelId="{890B9C66-AC01-40E4-B343-122262339759}" type="pres">
      <dgm:prSet presAssocID="{534E2F37-0CF3-47DD-889C-83A208479B0D}" presName="Name30" presStyleCnt="0"/>
      <dgm:spPr/>
    </dgm:pt>
    <dgm:pt modelId="{F07B0220-8C95-43D4-87B8-A8270E921FDC}" type="pres">
      <dgm:prSet presAssocID="{534E2F37-0CF3-47DD-889C-83A208479B0D}" presName="level2Shape" presStyleLbl="node3" presStyleIdx="0" presStyleCnt="3" custScaleX="119480" custLinFactNeighborX="870" custLinFactNeighborY="-27611"/>
      <dgm:spPr/>
    </dgm:pt>
    <dgm:pt modelId="{36F3EFB9-54AB-48C8-8884-1C43EE04BC99}" type="pres">
      <dgm:prSet presAssocID="{534E2F37-0CF3-47DD-889C-83A208479B0D}" presName="hierChild3" presStyleCnt="0"/>
      <dgm:spPr/>
    </dgm:pt>
    <dgm:pt modelId="{F5BB7F2D-A112-4113-82E3-0D3A40C4D507}" type="pres">
      <dgm:prSet presAssocID="{D1CB972D-F30A-4318-9FA3-ED08CBA6F3D7}" presName="Name25" presStyleLbl="parChTrans1D3" presStyleIdx="1" presStyleCnt="3"/>
      <dgm:spPr/>
    </dgm:pt>
    <dgm:pt modelId="{A24DE8C9-7D56-4BA2-8FDA-8F180CED0C8E}" type="pres">
      <dgm:prSet presAssocID="{D1CB972D-F30A-4318-9FA3-ED08CBA6F3D7}" presName="connTx" presStyleLbl="parChTrans1D3" presStyleIdx="1" presStyleCnt="3"/>
      <dgm:spPr/>
    </dgm:pt>
    <dgm:pt modelId="{D3F9AD78-4EC9-487C-9181-024A75F3FF70}" type="pres">
      <dgm:prSet presAssocID="{F9245E81-8285-4453-959E-3E2E1A80B695}" presName="Name30" presStyleCnt="0"/>
      <dgm:spPr/>
    </dgm:pt>
    <dgm:pt modelId="{EFDC128A-17BE-4926-94FB-F8475AF07A4D}" type="pres">
      <dgm:prSet presAssocID="{F9245E81-8285-4453-959E-3E2E1A80B695}" presName="level2Shape" presStyleLbl="node3" presStyleIdx="1" presStyleCnt="3" custScaleX="119480" custLinFactNeighborX="1094" custLinFactNeighborY="-25522"/>
      <dgm:spPr/>
    </dgm:pt>
    <dgm:pt modelId="{928DE4EA-C194-4FDD-832D-C677AD37E187}" type="pres">
      <dgm:prSet presAssocID="{F9245E81-8285-4453-959E-3E2E1A80B695}" presName="hierChild3" presStyleCnt="0"/>
      <dgm:spPr/>
    </dgm:pt>
    <dgm:pt modelId="{543F1DE1-7A08-4E62-A716-3594934516C3}" type="pres">
      <dgm:prSet presAssocID="{56C48B9A-9BCC-4857-9B97-1D983ED36165}" presName="Name25" presStyleLbl="parChTrans1D2" presStyleIdx="1" presStyleCnt="2"/>
      <dgm:spPr/>
    </dgm:pt>
    <dgm:pt modelId="{C3BFA325-2613-4985-901D-9EEF064F4418}" type="pres">
      <dgm:prSet presAssocID="{56C48B9A-9BCC-4857-9B97-1D983ED36165}" presName="connTx" presStyleLbl="parChTrans1D2" presStyleIdx="1" presStyleCnt="2"/>
      <dgm:spPr/>
    </dgm:pt>
    <dgm:pt modelId="{403D4FC1-36F0-4F7B-B562-F37ADAD133E3}" type="pres">
      <dgm:prSet presAssocID="{D95FD892-4F60-4158-8E6E-CC4BC4C56057}" presName="Name30" presStyleCnt="0"/>
      <dgm:spPr/>
    </dgm:pt>
    <dgm:pt modelId="{754E88B8-7817-41C5-BCB2-70B1D6B23631}" type="pres">
      <dgm:prSet presAssocID="{D95FD892-4F60-4158-8E6E-CC4BC4C56057}" presName="level2Shape" presStyleLbl="node2" presStyleIdx="1" presStyleCnt="2" custScaleX="69874" custScaleY="59945" custLinFactNeighborX="8767" custLinFactNeighborY="-55279"/>
      <dgm:spPr/>
    </dgm:pt>
    <dgm:pt modelId="{56FE4074-94CE-407D-A212-C84E8BA5AEAD}" type="pres">
      <dgm:prSet presAssocID="{D95FD892-4F60-4158-8E6E-CC4BC4C56057}" presName="hierChild3" presStyleCnt="0"/>
      <dgm:spPr/>
    </dgm:pt>
    <dgm:pt modelId="{5A1962F8-ACE4-4D2C-8F8C-F4F629E0920B}" type="pres">
      <dgm:prSet presAssocID="{F9F20512-227D-46EF-88C5-904672FAD13F}" presName="Name25" presStyleLbl="parChTrans1D3" presStyleIdx="2" presStyleCnt="3"/>
      <dgm:spPr/>
    </dgm:pt>
    <dgm:pt modelId="{68E3E00D-34E0-4598-9491-43158CCD8539}" type="pres">
      <dgm:prSet presAssocID="{F9F20512-227D-46EF-88C5-904672FAD13F}" presName="connTx" presStyleLbl="parChTrans1D3" presStyleIdx="2" presStyleCnt="3"/>
      <dgm:spPr/>
    </dgm:pt>
    <dgm:pt modelId="{C5B75679-E363-4A11-B4AF-5C5996419106}" type="pres">
      <dgm:prSet presAssocID="{E18EA230-F77C-422F-9F41-7E6D82D331D0}" presName="Name30" presStyleCnt="0"/>
      <dgm:spPr/>
    </dgm:pt>
    <dgm:pt modelId="{11835066-7B64-467F-89F8-442719255B5A}" type="pres">
      <dgm:prSet presAssocID="{E18EA230-F77C-422F-9F41-7E6D82D331D0}" presName="level2Shape" presStyleLbl="node3" presStyleIdx="2" presStyleCnt="3" custScaleX="119480" custLinFactNeighborX="590" custLinFactNeighborY="1617"/>
      <dgm:spPr/>
    </dgm:pt>
    <dgm:pt modelId="{9DD40913-41B8-4DE3-9523-63AB66784DD1}" type="pres">
      <dgm:prSet presAssocID="{E18EA230-F77C-422F-9F41-7E6D82D331D0}" presName="hierChild3" presStyleCnt="0"/>
      <dgm:spPr/>
    </dgm:pt>
    <dgm:pt modelId="{FE24A877-3898-4398-B2E4-DE299C727E15}" type="pres">
      <dgm:prSet presAssocID="{414D7E4F-4587-4363-B16B-7D9EE868CAC3}" presName="bgShapesFlow" presStyleCnt="0"/>
      <dgm:spPr/>
    </dgm:pt>
  </dgm:ptLst>
  <dgm:cxnLst>
    <dgm:cxn modelId="{50609F04-9455-4A1E-B93E-0E3B27715EA3}" type="presOf" srcId="{FD3E517D-E6F8-462A-9194-E46B64063D01}" destId="{9EB99E44-4872-468B-98B8-6346C7B250AE}" srcOrd="0" destOrd="0" presId="urn:microsoft.com/office/officeart/2005/8/layout/hierarchy5"/>
    <dgm:cxn modelId="{4BDCA41E-934A-4D7A-8D94-E64F514024D1}" type="presOf" srcId="{D4B5F629-714A-48F9-9899-E69C0A0A495F}" destId="{5F1EA162-AA84-4A27-9B62-CBA4562175F6}" srcOrd="1" destOrd="0" presId="urn:microsoft.com/office/officeart/2005/8/layout/hierarchy5"/>
    <dgm:cxn modelId="{B75FED3B-E2AB-482D-B03F-96E514F0AE14}" type="presOf" srcId="{6BFF4331-CD67-4A36-BCF2-375577F232B8}" destId="{63C1DFC9-9746-4BB6-A76D-9635570E3955}" srcOrd="0" destOrd="0" presId="urn:microsoft.com/office/officeart/2005/8/layout/hierarchy5"/>
    <dgm:cxn modelId="{F2645B3E-D270-42AA-BC3E-C9149E86B2F9}" type="presOf" srcId="{D4B5F629-714A-48F9-9899-E69C0A0A495F}" destId="{8D4CAA22-FA34-4C1D-958C-23DC605B5CF7}" srcOrd="0" destOrd="0" presId="urn:microsoft.com/office/officeart/2005/8/layout/hierarchy5"/>
    <dgm:cxn modelId="{D0599A3F-7FC2-4608-9944-D990420D68FD}" type="presOf" srcId="{E18EA230-F77C-422F-9F41-7E6D82D331D0}" destId="{11835066-7B64-467F-89F8-442719255B5A}" srcOrd="0" destOrd="0" presId="urn:microsoft.com/office/officeart/2005/8/layout/hierarchy5"/>
    <dgm:cxn modelId="{627D865E-FB9B-41D3-8474-E728763EE132}" type="presOf" srcId="{D1CB972D-F30A-4318-9FA3-ED08CBA6F3D7}" destId="{A24DE8C9-7D56-4BA2-8FDA-8F180CED0C8E}" srcOrd="1" destOrd="0" presId="urn:microsoft.com/office/officeart/2005/8/layout/hierarchy5"/>
    <dgm:cxn modelId="{C114575F-5AEA-49B4-9A43-BFC50AF33836}" type="presOf" srcId="{F9245E81-8285-4453-959E-3E2E1A80B695}" destId="{EFDC128A-17BE-4926-94FB-F8475AF07A4D}" srcOrd="0" destOrd="0" presId="urn:microsoft.com/office/officeart/2005/8/layout/hierarchy5"/>
    <dgm:cxn modelId="{9684594D-A94C-42E4-AA5E-A0EF33FA9F82}" srcId="{FD3E517D-E6F8-462A-9194-E46B64063D01}" destId="{F9245E81-8285-4453-959E-3E2E1A80B695}" srcOrd="1" destOrd="0" parTransId="{D1CB972D-F30A-4318-9FA3-ED08CBA6F3D7}" sibTransId="{0721BFC4-DB38-47E0-BE17-BE39050D54C4}"/>
    <dgm:cxn modelId="{17ECCB4E-A6D5-442E-ABDC-9F64C59A6264}" type="presOf" srcId="{6BFF4331-CD67-4A36-BCF2-375577F232B8}" destId="{86F4CD09-DE9F-490A-B7F7-9DD968812C3A}" srcOrd="1" destOrd="0" presId="urn:microsoft.com/office/officeart/2005/8/layout/hierarchy5"/>
    <dgm:cxn modelId="{71A15278-AFB5-4CB4-9788-8A420E8BD7D1}" type="presOf" srcId="{D95FD892-4F60-4158-8E6E-CC4BC4C56057}" destId="{754E88B8-7817-41C5-BCB2-70B1D6B23631}" srcOrd="0" destOrd="0" presId="urn:microsoft.com/office/officeart/2005/8/layout/hierarchy5"/>
    <dgm:cxn modelId="{3BFD5680-22C5-44DD-B199-FFA04A3AE64C}" srcId="{A61789F1-BD5D-4409-8511-6A9EB0B81A9C}" destId="{D95FD892-4F60-4158-8E6E-CC4BC4C56057}" srcOrd="1" destOrd="0" parTransId="{56C48B9A-9BCC-4857-9B97-1D983ED36165}" sibTransId="{86C91474-E751-4F49-8287-3C93BAF4BEF6}"/>
    <dgm:cxn modelId="{5C553A8B-CC60-4A4F-B049-6E5D7317D569}" type="presOf" srcId="{F9F20512-227D-46EF-88C5-904672FAD13F}" destId="{68E3E00D-34E0-4598-9491-43158CCD8539}" srcOrd="1" destOrd="0" presId="urn:microsoft.com/office/officeart/2005/8/layout/hierarchy5"/>
    <dgm:cxn modelId="{79BD7494-FF82-4FAA-842F-5476C5513F9D}" type="presOf" srcId="{F9F20512-227D-46EF-88C5-904672FAD13F}" destId="{5A1962F8-ACE4-4D2C-8F8C-F4F629E0920B}" srcOrd="0" destOrd="0" presId="urn:microsoft.com/office/officeart/2005/8/layout/hierarchy5"/>
    <dgm:cxn modelId="{ADB29E95-024F-4A19-B51E-B8A5CBBEF962}" type="presOf" srcId="{56C48B9A-9BCC-4857-9B97-1D983ED36165}" destId="{543F1DE1-7A08-4E62-A716-3594934516C3}" srcOrd="0" destOrd="0" presId="urn:microsoft.com/office/officeart/2005/8/layout/hierarchy5"/>
    <dgm:cxn modelId="{914FFCA0-A4AB-4019-9AD6-827BF5E4F89E}" srcId="{D95FD892-4F60-4158-8E6E-CC4BC4C56057}" destId="{E18EA230-F77C-422F-9F41-7E6D82D331D0}" srcOrd="0" destOrd="0" parTransId="{F9F20512-227D-46EF-88C5-904672FAD13F}" sibTransId="{A00291F8-63A5-4CFD-A627-AB5E7871BE04}"/>
    <dgm:cxn modelId="{444ABBBA-05A3-48C4-B2C2-9FBD8FF56E27}" type="presOf" srcId="{534E2F37-0CF3-47DD-889C-83A208479B0D}" destId="{F07B0220-8C95-43D4-87B8-A8270E921FDC}" srcOrd="0" destOrd="0" presId="urn:microsoft.com/office/officeart/2005/8/layout/hierarchy5"/>
    <dgm:cxn modelId="{D3F258C0-9539-49A2-9B50-3E8A704050CF}" type="presOf" srcId="{D1CB972D-F30A-4318-9FA3-ED08CBA6F3D7}" destId="{F5BB7F2D-A112-4113-82E3-0D3A40C4D507}" srcOrd="0" destOrd="0" presId="urn:microsoft.com/office/officeart/2005/8/layout/hierarchy5"/>
    <dgm:cxn modelId="{590557CB-56CA-468C-B691-8C840EF0114D}" srcId="{A61789F1-BD5D-4409-8511-6A9EB0B81A9C}" destId="{FD3E517D-E6F8-462A-9194-E46B64063D01}" srcOrd="0" destOrd="0" parTransId="{6BFF4331-CD67-4A36-BCF2-375577F232B8}" sibTransId="{FD46120A-8B73-4816-A58D-F1DC02B5C7FB}"/>
    <dgm:cxn modelId="{C0F088CE-E9BA-420B-930A-1D0710CA9F1D}" srcId="{FD3E517D-E6F8-462A-9194-E46B64063D01}" destId="{534E2F37-0CF3-47DD-889C-83A208479B0D}" srcOrd="0" destOrd="0" parTransId="{D4B5F629-714A-48F9-9899-E69C0A0A495F}" sibTransId="{6F63DE00-89C9-4330-B22C-8E8D7CF2AE46}"/>
    <dgm:cxn modelId="{66FE45D5-D233-4A8D-AC00-2B0C4E92DFDA}" srcId="{414D7E4F-4587-4363-B16B-7D9EE868CAC3}" destId="{A61789F1-BD5D-4409-8511-6A9EB0B81A9C}" srcOrd="0" destOrd="0" parTransId="{1A80E580-D4CF-4B18-B3DE-69E99B3CF904}" sibTransId="{5EDDDD60-6659-4FEA-B47B-7E73EBA87CEA}"/>
    <dgm:cxn modelId="{50E01AE0-27AD-4DA1-8E45-DE0CC870D0A0}" type="presOf" srcId="{A61789F1-BD5D-4409-8511-6A9EB0B81A9C}" destId="{114E2C32-32C3-4993-9A88-CC31036EBFA5}" srcOrd="0" destOrd="0" presId="urn:microsoft.com/office/officeart/2005/8/layout/hierarchy5"/>
    <dgm:cxn modelId="{A4ABDDF0-79EA-4B1E-B1FE-E4A6A4916645}" type="presOf" srcId="{56C48B9A-9BCC-4857-9B97-1D983ED36165}" destId="{C3BFA325-2613-4985-901D-9EEF064F4418}" srcOrd="1" destOrd="0" presId="urn:microsoft.com/office/officeart/2005/8/layout/hierarchy5"/>
    <dgm:cxn modelId="{72362CFA-44DF-4BD8-BFA9-FAF261A27E11}" type="presOf" srcId="{414D7E4F-4587-4363-B16B-7D9EE868CAC3}" destId="{B37BCAFA-B7CB-46CD-AFCD-C712F6B1A0E4}" srcOrd="0" destOrd="0" presId="urn:microsoft.com/office/officeart/2005/8/layout/hierarchy5"/>
    <dgm:cxn modelId="{257BC483-1064-453E-AB70-3B429467C94A}" type="presParOf" srcId="{B37BCAFA-B7CB-46CD-AFCD-C712F6B1A0E4}" destId="{DBA03822-F412-4090-8283-69F825ACF23E}" srcOrd="0" destOrd="0" presId="urn:microsoft.com/office/officeart/2005/8/layout/hierarchy5"/>
    <dgm:cxn modelId="{251AF84C-1B2E-495F-A5A2-02F427033D69}" type="presParOf" srcId="{DBA03822-F412-4090-8283-69F825ACF23E}" destId="{DE72297D-8830-419A-8E41-87CA4587E958}" srcOrd="0" destOrd="0" presId="urn:microsoft.com/office/officeart/2005/8/layout/hierarchy5"/>
    <dgm:cxn modelId="{73B74344-07DD-4127-94D6-31B68AD75E1A}" type="presParOf" srcId="{DE72297D-8830-419A-8E41-87CA4587E958}" destId="{258876AF-AFCE-4981-BFC7-95BF1A58AEC6}" srcOrd="0" destOrd="0" presId="urn:microsoft.com/office/officeart/2005/8/layout/hierarchy5"/>
    <dgm:cxn modelId="{B0C7A3B6-D1F2-4164-AE67-C757A501C9CD}" type="presParOf" srcId="{258876AF-AFCE-4981-BFC7-95BF1A58AEC6}" destId="{114E2C32-32C3-4993-9A88-CC31036EBFA5}" srcOrd="0" destOrd="0" presId="urn:microsoft.com/office/officeart/2005/8/layout/hierarchy5"/>
    <dgm:cxn modelId="{18B5ADD8-474E-4EEA-B291-4C3FE3179CB5}" type="presParOf" srcId="{258876AF-AFCE-4981-BFC7-95BF1A58AEC6}" destId="{EEFE908A-90AF-4FED-905C-A407B4949E1B}" srcOrd="1" destOrd="0" presId="urn:microsoft.com/office/officeart/2005/8/layout/hierarchy5"/>
    <dgm:cxn modelId="{E592ADF8-9555-44BF-9696-8596443D90FA}" type="presParOf" srcId="{EEFE908A-90AF-4FED-905C-A407B4949E1B}" destId="{63C1DFC9-9746-4BB6-A76D-9635570E3955}" srcOrd="0" destOrd="0" presId="urn:microsoft.com/office/officeart/2005/8/layout/hierarchy5"/>
    <dgm:cxn modelId="{F20004A5-5989-4E8F-8582-4B13411FE67F}" type="presParOf" srcId="{63C1DFC9-9746-4BB6-A76D-9635570E3955}" destId="{86F4CD09-DE9F-490A-B7F7-9DD968812C3A}" srcOrd="0" destOrd="0" presId="urn:microsoft.com/office/officeart/2005/8/layout/hierarchy5"/>
    <dgm:cxn modelId="{3E3A2DE6-423E-460F-92C8-2E6C3869E974}" type="presParOf" srcId="{EEFE908A-90AF-4FED-905C-A407B4949E1B}" destId="{722AD0D8-9C67-410A-8ACE-AC8EBD738FD5}" srcOrd="1" destOrd="0" presId="urn:microsoft.com/office/officeart/2005/8/layout/hierarchy5"/>
    <dgm:cxn modelId="{C1FEC6CE-F511-4EEE-95F3-22882163B354}" type="presParOf" srcId="{722AD0D8-9C67-410A-8ACE-AC8EBD738FD5}" destId="{9EB99E44-4872-468B-98B8-6346C7B250AE}" srcOrd="0" destOrd="0" presId="urn:microsoft.com/office/officeart/2005/8/layout/hierarchy5"/>
    <dgm:cxn modelId="{FE864B4C-BC29-487D-BC20-9277D0102888}" type="presParOf" srcId="{722AD0D8-9C67-410A-8ACE-AC8EBD738FD5}" destId="{4B7C3A96-0FDF-46B8-BEFC-A949151C2E29}" srcOrd="1" destOrd="0" presId="urn:microsoft.com/office/officeart/2005/8/layout/hierarchy5"/>
    <dgm:cxn modelId="{135CF3E9-FD0F-4EAA-A52A-00A18F3E5889}" type="presParOf" srcId="{4B7C3A96-0FDF-46B8-BEFC-A949151C2E29}" destId="{8D4CAA22-FA34-4C1D-958C-23DC605B5CF7}" srcOrd="0" destOrd="0" presId="urn:microsoft.com/office/officeart/2005/8/layout/hierarchy5"/>
    <dgm:cxn modelId="{D1D7C7AA-1137-4E59-87C8-54DB9726AF98}" type="presParOf" srcId="{8D4CAA22-FA34-4C1D-958C-23DC605B5CF7}" destId="{5F1EA162-AA84-4A27-9B62-CBA4562175F6}" srcOrd="0" destOrd="0" presId="urn:microsoft.com/office/officeart/2005/8/layout/hierarchy5"/>
    <dgm:cxn modelId="{7A4A6CC2-5E62-40DB-AE41-209FE15384F5}" type="presParOf" srcId="{4B7C3A96-0FDF-46B8-BEFC-A949151C2E29}" destId="{890B9C66-AC01-40E4-B343-122262339759}" srcOrd="1" destOrd="0" presId="urn:microsoft.com/office/officeart/2005/8/layout/hierarchy5"/>
    <dgm:cxn modelId="{EFD48ECF-84CB-486B-9609-B3C44CE2842E}" type="presParOf" srcId="{890B9C66-AC01-40E4-B343-122262339759}" destId="{F07B0220-8C95-43D4-87B8-A8270E921FDC}" srcOrd="0" destOrd="0" presId="urn:microsoft.com/office/officeart/2005/8/layout/hierarchy5"/>
    <dgm:cxn modelId="{FEE75509-F490-45D2-8A71-06AB16477CF9}" type="presParOf" srcId="{890B9C66-AC01-40E4-B343-122262339759}" destId="{36F3EFB9-54AB-48C8-8884-1C43EE04BC99}" srcOrd="1" destOrd="0" presId="urn:microsoft.com/office/officeart/2005/8/layout/hierarchy5"/>
    <dgm:cxn modelId="{023B5431-DEBC-49CE-A3DD-CF910EE2F408}" type="presParOf" srcId="{4B7C3A96-0FDF-46B8-BEFC-A949151C2E29}" destId="{F5BB7F2D-A112-4113-82E3-0D3A40C4D507}" srcOrd="2" destOrd="0" presId="urn:microsoft.com/office/officeart/2005/8/layout/hierarchy5"/>
    <dgm:cxn modelId="{7337A16D-15AB-4A5E-8CD6-7391668779AD}" type="presParOf" srcId="{F5BB7F2D-A112-4113-82E3-0D3A40C4D507}" destId="{A24DE8C9-7D56-4BA2-8FDA-8F180CED0C8E}" srcOrd="0" destOrd="0" presId="urn:microsoft.com/office/officeart/2005/8/layout/hierarchy5"/>
    <dgm:cxn modelId="{00152D1E-A54B-48BA-9DD9-12D2032CBAE7}" type="presParOf" srcId="{4B7C3A96-0FDF-46B8-BEFC-A949151C2E29}" destId="{D3F9AD78-4EC9-487C-9181-024A75F3FF70}" srcOrd="3" destOrd="0" presId="urn:microsoft.com/office/officeart/2005/8/layout/hierarchy5"/>
    <dgm:cxn modelId="{595DD395-CBC9-4503-8E17-E185C6E4B3A6}" type="presParOf" srcId="{D3F9AD78-4EC9-487C-9181-024A75F3FF70}" destId="{EFDC128A-17BE-4926-94FB-F8475AF07A4D}" srcOrd="0" destOrd="0" presId="urn:microsoft.com/office/officeart/2005/8/layout/hierarchy5"/>
    <dgm:cxn modelId="{882AD33D-BBF7-4064-B1E7-D0153D39809B}" type="presParOf" srcId="{D3F9AD78-4EC9-487C-9181-024A75F3FF70}" destId="{928DE4EA-C194-4FDD-832D-C677AD37E187}" srcOrd="1" destOrd="0" presId="urn:microsoft.com/office/officeart/2005/8/layout/hierarchy5"/>
    <dgm:cxn modelId="{23076547-3643-4003-A34A-35E45DC1EC36}" type="presParOf" srcId="{EEFE908A-90AF-4FED-905C-A407B4949E1B}" destId="{543F1DE1-7A08-4E62-A716-3594934516C3}" srcOrd="2" destOrd="0" presId="urn:microsoft.com/office/officeart/2005/8/layout/hierarchy5"/>
    <dgm:cxn modelId="{325B2652-B089-471A-A803-394A9AE668C6}" type="presParOf" srcId="{543F1DE1-7A08-4E62-A716-3594934516C3}" destId="{C3BFA325-2613-4985-901D-9EEF064F4418}" srcOrd="0" destOrd="0" presId="urn:microsoft.com/office/officeart/2005/8/layout/hierarchy5"/>
    <dgm:cxn modelId="{ED634052-06E0-401B-8EFB-357A888D3577}" type="presParOf" srcId="{EEFE908A-90AF-4FED-905C-A407B4949E1B}" destId="{403D4FC1-36F0-4F7B-B562-F37ADAD133E3}" srcOrd="3" destOrd="0" presId="urn:microsoft.com/office/officeart/2005/8/layout/hierarchy5"/>
    <dgm:cxn modelId="{306A3452-5E66-4118-92D8-475D4E2EB4C7}" type="presParOf" srcId="{403D4FC1-36F0-4F7B-B562-F37ADAD133E3}" destId="{754E88B8-7817-41C5-BCB2-70B1D6B23631}" srcOrd="0" destOrd="0" presId="urn:microsoft.com/office/officeart/2005/8/layout/hierarchy5"/>
    <dgm:cxn modelId="{2120850A-5F6A-4A3D-8B49-FF8CF5310867}" type="presParOf" srcId="{403D4FC1-36F0-4F7B-B562-F37ADAD133E3}" destId="{56FE4074-94CE-407D-A212-C84E8BA5AEAD}" srcOrd="1" destOrd="0" presId="urn:microsoft.com/office/officeart/2005/8/layout/hierarchy5"/>
    <dgm:cxn modelId="{4EBC8832-22A7-49B9-9B68-129CE79B3365}" type="presParOf" srcId="{56FE4074-94CE-407D-A212-C84E8BA5AEAD}" destId="{5A1962F8-ACE4-4D2C-8F8C-F4F629E0920B}" srcOrd="0" destOrd="0" presId="urn:microsoft.com/office/officeart/2005/8/layout/hierarchy5"/>
    <dgm:cxn modelId="{43A5A3C8-262E-49A5-8BD2-FFEB64C1C314}" type="presParOf" srcId="{5A1962F8-ACE4-4D2C-8F8C-F4F629E0920B}" destId="{68E3E00D-34E0-4598-9491-43158CCD8539}" srcOrd="0" destOrd="0" presId="urn:microsoft.com/office/officeart/2005/8/layout/hierarchy5"/>
    <dgm:cxn modelId="{389198CD-6079-42B8-BED1-3A5BF65F9DB5}" type="presParOf" srcId="{56FE4074-94CE-407D-A212-C84E8BA5AEAD}" destId="{C5B75679-E363-4A11-B4AF-5C5996419106}" srcOrd="1" destOrd="0" presId="urn:microsoft.com/office/officeart/2005/8/layout/hierarchy5"/>
    <dgm:cxn modelId="{588E22B2-B544-48A9-B04B-5CEF924DB99A}" type="presParOf" srcId="{C5B75679-E363-4A11-B4AF-5C5996419106}" destId="{11835066-7B64-467F-89F8-442719255B5A}" srcOrd="0" destOrd="0" presId="urn:microsoft.com/office/officeart/2005/8/layout/hierarchy5"/>
    <dgm:cxn modelId="{C7BB2B23-A66F-49D8-AFF7-42010B83B9F8}" type="presParOf" srcId="{C5B75679-E363-4A11-B4AF-5C5996419106}" destId="{9DD40913-41B8-4DE3-9523-63AB66784DD1}" srcOrd="1" destOrd="0" presId="urn:microsoft.com/office/officeart/2005/8/layout/hierarchy5"/>
    <dgm:cxn modelId="{4114FBEE-ABF5-4DA9-92C8-208642EDAFAA}" type="presParOf" srcId="{B37BCAFA-B7CB-46CD-AFCD-C712F6B1A0E4}" destId="{FE24A877-3898-4398-B2E4-DE299C727E15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40C1A72-ADDA-441D-97EF-6978796CE93E}" type="doc">
      <dgm:prSet loTypeId="urn:microsoft.com/office/officeart/2005/8/layout/funnel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F5CE254-CBA5-4B95-9680-0643CB1D9B34}">
      <dgm:prSet phldrT="[Текст]" custT="1"/>
      <dgm:spPr>
        <a:solidFill>
          <a:schemeClr val="accent3">
            <a:lumMod val="60000"/>
            <a:lumOff val="40000"/>
          </a:schemeClr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ru-RU" sz="2400" dirty="0">
              <a:ln>
                <a:noFill/>
              </a:ln>
              <a:solidFill>
                <a:schemeClr val="accent5">
                  <a:lumMod val="50000"/>
                </a:schemeClr>
              </a:solidFill>
              <a:latin typeface="+mn-lt"/>
            </a:rPr>
            <a:t>Налоговые доходы</a:t>
          </a:r>
        </a:p>
      </dgm:t>
    </dgm:pt>
    <dgm:pt modelId="{FAC6EC72-9177-4DBA-8923-D020F69AB776}" type="parTrans" cxnId="{B80641E4-4DD0-4945-BA6B-01E51298B2BB}">
      <dgm:prSet/>
      <dgm:spPr/>
      <dgm:t>
        <a:bodyPr/>
        <a:lstStyle/>
        <a:p>
          <a:endParaRPr lang="ru-RU"/>
        </a:p>
      </dgm:t>
    </dgm:pt>
    <dgm:pt modelId="{C3643F80-520C-44A4-9061-AA3F818ADE11}" type="sibTrans" cxnId="{B80641E4-4DD0-4945-BA6B-01E51298B2BB}">
      <dgm:prSet/>
      <dgm:spPr/>
      <dgm:t>
        <a:bodyPr/>
        <a:lstStyle/>
        <a:p>
          <a:endParaRPr lang="ru-RU"/>
        </a:p>
      </dgm:t>
    </dgm:pt>
    <dgm:pt modelId="{C0CC574A-1407-4EA6-8D1C-2EAFDA317BF2}">
      <dgm:prSet phldrT="[Текст]" custT="1"/>
      <dgm:spPr>
        <a:solidFill>
          <a:schemeClr val="accent3">
            <a:lumMod val="60000"/>
            <a:lumOff val="40000"/>
          </a:schemeClr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ru-RU" sz="2400" dirty="0">
              <a:ln>
                <a:noFill/>
              </a:ln>
              <a:solidFill>
                <a:schemeClr val="accent5">
                  <a:lumMod val="50000"/>
                </a:schemeClr>
              </a:solidFill>
              <a:latin typeface="+mn-lt"/>
              <a:cs typeface="Times New Roman" panose="02020603050405020304" pitchFamily="18" charset="0"/>
            </a:rPr>
            <a:t>Доходы от компенсации затрат государства</a:t>
          </a:r>
          <a:endParaRPr lang="ru-RU" sz="2400" dirty="0">
            <a:ln>
              <a:noFill/>
            </a:ln>
            <a:solidFill>
              <a:schemeClr val="accent5">
                <a:lumMod val="50000"/>
              </a:schemeClr>
            </a:solidFill>
            <a:latin typeface="+mn-lt"/>
          </a:endParaRPr>
        </a:p>
      </dgm:t>
    </dgm:pt>
    <dgm:pt modelId="{6AF47A65-3BDF-406B-986B-A6B0861FEEAE}" type="parTrans" cxnId="{EDC02D91-D644-4508-9F64-D38CC6D609BC}">
      <dgm:prSet/>
      <dgm:spPr/>
      <dgm:t>
        <a:bodyPr/>
        <a:lstStyle/>
        <a:p>
          <a:endParaRPr lang="ru-RU"/>
        </a:p>
      </dgm:t>
    </dgm:pt>
    <dgm:pt modelId="{020253AA-C466-4A80-A657-E2EF3F35B8DB}" type="sibTrans" cxnId="{EDC02D91-D644-4508-9F64-D38CC6D609BC}">
      <dgm:prSet/>
      <dgm:spPr/>
      <dgm:t>
        <a:bodyPr/>
        <a:lstStyle/>
        <a:p>
          <a:endParaRPr lang="ru-RU"/>
        </a:p>
      </dgm:t>
    </dgm:pt>
    <dgm:pt modelId="{123D1ED2-6C85-4B3C-9F31-0C1CF1387BAB}">
      <dgm:prSet phldrT="[Текст]" custT="1"/>
      <dgm:spPr>
        <a:solidFill>
          <a:schemeClr val="accent3">
            <a:lumMod val="60000"/>
            <a:lumOff val="40000"/>
          </a:schemeClr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ru-RU" sz="2000" dirty="0">
              <a:ln>
                <a:noFill/>
              </a:ln>
              <a:solidFill>
                <a:schemeClr val="accent5">
                  <a:lumMod val="50000"/>
                </a:schemeClr>
              </a:solidFill>
              <a:latin typeface="+mn-lt"/>
              <a:cs typeface="Times New Roman" panose="02020603050405020304" pitchFamily="18" charset="0"/>
            </a:rPr>
            <a:t>Безвозмездные поступления</a:t>
          </a:r>
          <a:endParaRPr lang="ru-RU" sz="2000" dirty="0">
            <a:ln>
              <a:noFill/>
            </a:ln>
            <a:solidFill>
              <a:schemeClr val="accent5">
                <a:lumMod val="50000"/>
              </a:schemeClr>
            </a:solidFill>
            <a:latin typeface="+mn-lt"/>
          </a:endParaRPr>
        </a:p>
      </dgm:t>
    </dgm:pt>
    <dgm:pt modelId="{70B14B38-113D-402D-8019-420CEA69CE8A}" type="parTrans" cxnId="{A51C6357-009E-485C-9C2B-28D80E63178F}">
      <dgm:prSet/>
      <dgm:spPr/>
      <dgm:t>
        <a:bodyPr/>
        <a:lstStyle/>
        <a:p>
          <a:endParaRPr lang="ru-RU"/>
        </a:p>
      </dgm:t>
    </dgm:pt>
    <dgm:pt modelId="{CA56CD0C-EF68-46A0-9856-D48B1E04893B}" type="sibTrans" cxnId="{A51C6357-009E-485C-9C2B-28D80E63178F}">
      <dgm:prSet/>
      <dgm:spPr/>
      <dgm:t>
        <a:bodyPr/>
        <a:lstStyle/>
        <a:p>
          <a:endParaRPr lang="ru-RU"/>
        </a:p>
      </dgm:t>
    </dgm:pt>
    <dgm:pt modelId="{3614376F-6156-4AFD-A54F-19E64F54CDDF}">
      <dgm:prSet phldrT="[Текст]" custT="1"/>
      <dgm:spPr/>
      <dgm:t>
        <a:bodyPr/>
        <a:lstStyle/>
        <a:p>
          <a:r>
            <a:rPr lang="ru-RU" sz="5000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Доходы местного бюджета </a:t>
          </a:r>
          <a:r>
            <a:rPr lang="ru-RU" sz="5000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  <a:cs typeface="Times New Roman" panose="02020603050405020304" pitchFamily="18" charset="0"/>
            </a:rPr>
            <a:t>ВМО СПб МО № </a:t>
          </a:r>
          <a:r>
            <a:rPr lang="ru-RU" sz="4400" i="1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  <a:cs typeface="Times New Roman" panose="02020603050405020304" pitchFamily="18" charset="0"/>
            </a:rPr>
            <a:t>54</a:t>
          </a:r>
          <a:endParaRPr lang="ru-RU" sz="3500" dirty="0">
            <a:ln>
              <a:solidFill>
                <a:schemeClr val="accent5">
                  <a:lumMod val="50000"/>
                </a:schemeClr>
              </a:solidFill>
            </a:ln>
            <a:solidFill>
              <a:schemeClr val="accent5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634828F1-0966-4D42-83C6-916546E7CFB3}" type="parTrans" cxnId="{84D93FB4-B7E3-4B3D-9D5A-B2E47BAB524C}">
      <dgm:prSet/>
      <dgm:spPr/>
      <dgm:t>
        <a:bodyPr/>
        <a:lstStyle/>
        <a:p>
          <a:endParaRPr lang="ru-RU"/>
        </a:p>
      </dgm:t>
    </dgm:pt>
    <dgm:pt modelId="{9BBD6C06-51EE-429B-88CA-B8D1958A6338}" type="sibTrans" cxnId="{84D93FB4-B7E3-4B3D-9D5A-B2E47BAB524C}">
      <dgm:prSet/>
      <dgm:spPr/>
      <dgm:t>
        <a:bodyPr/>
        <a:lstStyle/>
        <a:p>
          <a:endParaRPr lang="ru-RU"/>
        </a:p>
      </dgm:t>
    </dgm:pt>
    <dgm:pt modelId="{76301DF6-B48F-416D-AA02-1F3E9729FFBE}" type="pres">
      <dgm:prSet presAssocID="{E40C1A72-ADDA-441D-97EF-6978796CE93E}" presName="Name0" presStyleCnt="0">
        <dgm:presLayoutVars>
          <dgm:chMax val="4"/>
          <dgm:resizeHandles val="exact"/>
        </dgm:presLayoutVars>
      </dgm:prSet>
      <dgm:spPr/>
    </dgm:pt>
    <dgm:pt modelId="{64C2B163-08EC-491F-9140-69548E58F765}" type="pres">
      <dgm:prSet presAssocID="{E40C1A72-ADDA-441D-97EF-6978796CE93E}" presName="ellipse" presStyleLbl="trBgShp" presStyleIdx="0" presStyleCnt="1"/>
      <dgm:spPr>
        <a:solidFill>
          <a:schemeClr val="accent3">
            <a:lumMod val="40000"/>
            <a:lumOff val="60000"/>
            <a:alpha val="40000"/>
          </a:schemeClr>
        </a:solidFill>
      </dgm:spPr>
    </dgm:pt>
    <dgm:pt modelId="{EBCBEEDA-B9B2-4D7B-8ED9-10F50BD12D8A}" type="pres">
      <dgm:prSet presAssocID="{E40C1A72-ADDA-441D-97EF-6978796CE93E}" presName="arrow1" presStyleLbl="fgShp" presStyleIdx="0" presStyleCnt="1" custScaleY="157445" custLinFactNeighborX="-9429" custLinFactNeighborY="20110"/>
      <dgm:spPr>
        <a:solidFill>
          <a:srgbClr val="B2C1DB"/>
        </a:solidFill>
        <a:ln>
          <a:solidFill>
            <a:schemeClr val="accent5">
              <a:lumMod val="50000"/>
            </a:schemeClr>
          </a:solidFill>
        </a:ln>
      </dgm:spPr>
    </dgm:pt>
    <dgm:pt modelId="{22E3A50A-AD9E-43F4-92D0-0D8123813E10}" type="pres">
      <dgm:prSet presAssocID="{E40C1A72-ADDA-441D-97EF-6978796CE93E}" presName="rectangle" presStyleLbl="revTx" presStyleIdx="0" presStyleCnt="1" custScaleX="233841">
        <dgm:presLayoutVars>
          <dgm:bulletEnabled val="1"/>
        </dgm:presLayoutVars>
      </dgm:prSet>
      <dgm:spPr/>
    </dgm:pt>
    <dgm:pt modelId="{DE56BBAE-2B02-49DE-AAA9-FEEE2D85BC11}" type="pres">
      <dgm:prSet presAssocID="{C0CC574A-1407-4EA6-8D1C-2EAFDA317BF2}" presName="item1" presStyleLbl="node1" presStyleIdx="0" presStyleCnt="3" custScaleX="134186" custScaleY="130357" custLinFactNeighborX="-11623" custLinFactNeighborY="-2363">
        <dgm:presLayoutVars>
          <dgm:bulletEnabled val="1"/>
        </dgm:presLayoutVars>
      </dgm:prSet>
      <dgm:spPr/>
    </dgm:pt>
    <dgm:pt modelId="{F7FB6839-BD53-4CCD-9E04-6CC38CCDCA9F}" type="pres">
      <dgm:prSet presAssocID="{123D1ED2-6C85-4B3C-9F31-0C1CF1387BAB}" presName="item2" presStyleLbl="node1" presStyleIdx="1" presStyleCnt="3" custScaleX="134186" custScaleY="130357" custLinFactNeighborX="138" custLinFactNeighborY="-25133">
        <dgm:presLayoutVars>
          <dgm:bulletEnabled val="1"/>
        </dgm:presLayoutVars>
      </dgm:prSet>
      <dgm:spPr/>
    </dgm:pt>
    <dgm:pt modelId="{BCDDD924-792F-4B20-8A2C-4EBCF77E058F}" type="pres">
      <dgm:prSet presAssocID="{3614376F-6156-4AFD-A54F-19E64F54CDDF}" presName="item3" presStyleLbl="node1" presStyleIdx="2" presStyleCnt="3" custScaleX="134186" custScaleY="130357" custLinFactNeighborX="18045" custLinFactNeighborY="3017">
        <dgm:presLayoutVars>
          <dgm:bulletEnabled val="1"/>
        </dgm:presLayoutVars>
      </dgm:prSet>
      <dgm:spPr/>
    </dgm:pt>
    <dgm:pt modelId="{D06A2F12-6992-49A7-8F3C-0FA571CBFA0D}" type="pres">
      <dgm:prSet presAssocID="{E40C1A72-ADDA-441D-97EF-6978796CE93E}" presName="funnel" presStyleLbl="trAlignAcc1" presStyleIdx="0" presStyleCnt="1"/>
      <dgm:spPr>
        <a:ln>
          <a:solidFill>
            <a:schemeClr val="accent5">
              <a:lumMod val="50000"/>
            </a:schemeClr>
          </a:solidFill>
        </a:ln>
      </dgm:spPr>
    </dgm:pt>
  </dgm:ptLst>
  <dgm:cxnLst>
    <dgm:cxn modelId="{96C83E17-7415-41F5-94F0-7125E7093AA3}" type="presOf" srcId="{E40C1A72-ADDA-441D-97EF-6978796CE93E}" destId="{76301DF6-B48F-416D-AA02-1F3E9729FFBE}" srcOrd="0" destOrd="0" presId="urn:microsoft.com/office/officeart/2005/8/layout/funnel1"/>
    <dgm:cxn modelId="{E63E473B-C52D-46D4-9152-2531DA1F3C58}" type="presOf" srcId="{C0CC574A-1407-4EA6-8D1C-2EAFDA317BF2}" destId="{F7FB6839-BD53-4CCD-9E04-6CC38CCDCA9F}" srcOrd="0" destOrd="0" presId="urn:microsoft.com/office/officeart/2005/8/layout/funnel1"/>
    <dgm:cxn modelId="{A7E92E70-7FBD-46FF-BC93-95A459BA8776}" type="presOf" srcId="{9F5CE254-CBA5-4B95-9680-0643CB1D9B34}" destId="{BCDDD924-792F-4B20-8A2C-4EBCF77E058F}" srcOrd="0" destOrd="0" presId="urn:microsoft.com/office/officeart/2005/8/layout/funnel1"/>
    <dgm:cxn modelId="{A51C6357-009E-485C-9C2B-28D80E63178F}" srcId="{E40C1A72-ADDA-441D-97EF-6978796CE93E}" destId="{123D1ED2-6C85-4B3C-9F31-0C1CF1387BAB}" srcOrd="2" destOrd="0" parTransId="{70B14B38-113D-402D-8019-420CEA69CE8A}" sibTransId="{CA56CD0C-EF68-46A0-9856-D48B1E04893B}"/>
    <dgm:cxn modelId="{EDC02D91-D644-4508-9F64-D38CC6D609BC}" srcId="{E40C1A72-ADDA-441D-97EF-6978796CE93E}" destId="{C0CC574A-1407-4EA6-8D1C-2EAFDA317BF2}" srcOrd="1" destOrd="0" parTransId="{6AF47A65-3BDF-406B-986B-A6B0861FEEAE}" sibTransId="{020253AA-C466-4A80-A657-E2EF3F35B8DB}"/>
    <dgm:cxn modelId="{D2587894-BBEB-4A15-9520-BCF7593C0F5E}" type="presOf" srcId="{3614376F-6156-4AFD-A54F-19E64F54CDDF}" destId="{22E3A50A-AD9E-43F4-92D0-0D8123813E10}" srcOrd="0" destOrd="0" presId="urn:microsoft.com/office/officeart/2005/8/layout/funnel1"/>
    <dgm:cxn modelId="{0B7C9BB2-509E-4EB9-8D64-9387F38D6AB6}" type="presOf" srcId="{123D1ED2-6C85-4B3C-9F31-0C1CF1387BAB}" destId="{DE56BBAE-2B02-49DE-AAA9-FEEE2D85BC11}" srcOrd="0" destOrd="0" presId="urn:microsoft.com/office/officeart/2005/8/layout/funnel1"/>
    <dgm:cxn modelId="{84D93FB4-B7E3-4B3D-9D5A-B2E47BAB524C}" srcId="{E40C1A72-ADDA-441D-97EF-6978796CE93E}" destId="{3614376F-6156-4AFD-A54F-19E64F54CDDF}" srcOrd="3" destOrd="0" parTransId="{634828F1-0966-4D42-83C6-916546E7CFB3}" sibTransId="{9BBD6C06-51EE-429B-88CA-B8D1958A6338}"/>
    <dgm:cxn modelId="{B80641E4-4DD0-4945-BA6B-01E51298B2BB}" srcId="{E40C1A72-ADDA-441D-97EF-6978796CE93E}" destId="{9F5CE254-CBA5-4B95-9680-0643CB1D9B34}" srcOrd="0" destOrd="0" parTransId="{FAC6EC72-9177-4DBA-8923-D020F69AB776}" sibTransId="{C3643F80-520C-44A4-9061-AA3F818ADE11}"/>
    <dgm:cxn modelId="{22F5CCB5-4C3B-45CC-8FAE-93403FF915D6}" type="presParOf" srcId="{76301DF6-B48F-416D-AA02-1F3E9729FFBE}" destId="{64C2B163-08EC-491F-9140-69548E58F765}" srcOrd="0" destOrd="0" presId="urn:microsoft.com/office/officeart/2005/8/layout/funnel1"/>
    <dgm:cxn modelId="{2F35D346-1F77-4C30-A50A-4E275DE5CBE3}" type="presParOf" srcId="{76301DF6-B48F-416D-AA02-1F3E9729FFBE}" destId="{EBCBEEDA-B9B2-4D7B-8ED9-10F50BD12D8A}" srcOrd="1" destOrd="0" presId="urn:microsoft.com/office/officeart/2005/8/layout/funnel1"/>
    <dgm:cxn modelId="{ED17DDE5-9A49-4519-B1B7-53C889024CA4}" type="presParOf" srcId="{76301DF6-B48F-416D-AA02-1F3E9729FFBE}" destId="{22E3A50A-AD9E-43F4-92D0-0D8123813E10}" srcOrd="2" destOrd="0" presId="urn:microsoft.com/office/officeart/2005/8/layout/funnel1"/>
    <dgm:cxn modelId="{57887219-B1FD-45BA-8BDD-6992953811AF}" type="presParOf" srcId="{76301DF6-B48F-416D-AA02-1F3E9729FFBE}" destId="{DE56BBAE-2B02-49DE-AAA9-FEEE2D85BC11}" srcOrd="3" destOrd="0" presId="urn:microsoft.com/office/officeart/2005/8/layout/funnel1"/>
    <dgm:cxn modelId="{924D83F1-42EF-4E51-A2C9-06E5AAA3ED67}" type="presParOf" srcId="{76301DF6-B48F-416D-AA02-1F3E9729FFBE}" destId="{F7FB6839-BD53-4CCD-9E04-6CC38CCDCA9F}" srcOrd="4" destOrd="0" presId="urn:microsoft.com/office/officeart/2005/8/layout/funnel1"/>
    <dgm:cxn modelId="{F6DE6560-642A-4007-AD31-521249280243}" type="presParOf" srcId="{76301DF6-B48F-416D-AA02-1F3E9729FFBE}" destId="{BCDDD924-792F-4B20-8A2C-4EBCF77E058F}" srcOrd="5" destOrd="0" presId="urn:microsoft.com/office/officeart/2005/8/layout/funnel1"/>
    <dgm:cxn modelId="{1B91C847-9F13-4A67-A2F9-31DDDFF8A45B}" type="presParOf" srcId="{76301DF6-B48F-416D-AA02-1F3E9729FFBE}" destId="{D06A2F12-6992-49A7-8F3C-0FA571CBFA0D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8897B5-E1D4-47ED-A97D-C5C348937500}">
      <dsp:nvSpPr>
        <dsp:cNvPr id="0" name=""/>
        <dsp:cNvSpPr/>
      </dsp:nvSpPr>
      <dsp:spPr>
        <a:xfrm>
          <a:off x="1755152" y="228892"/>
          <a:ext cx="5110321" cy="4834126"/>
        </a:xfrm>
        <a:prstGeom prst="blockArc">
          <a:avLst>
            <a:gd name="adj1" fmla="val 10658598"/>
            <a:gd name="adj2" fmla="val 16894787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D28ABF-E4AE-4878-B431-7E62EE4E310A}">
      <dsp:nvSpPr>
        <dsp:cNvPr id="0" name=""/>
        <dsp:cNvSpPr/>
      </dsp:nvSpPr>
      <dsp:spPr>
        <a:xfrm>
          <a:off x="1780704" y="120413"/>
          <a:ext cx="5062190" cy="5283205"/>
        </a:xfrm>
        <a:prstGeom prst="blockArc">
          <a:avLst>
            <a:gd name="adj1" fmla="val 4694029"/>
            <a:gd name="adj2" fmla="val 10853320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5A6745-8224-4998-BBAA-DAF3C9CED0F2}">
      <dsp:nvSpPr>
        <dsp:cNvPr id="0" name=""/>
        <dsp:cNvSpPr/>
      </dsp:nvSpPr>
      <dsp:spPr>
        <a:xfrm>
          <a:off x="2591327" y="374992"/>
          <a:ext cx="5236837" cy="4801941"/>
        </a:xfrm>
        <a:prstGeom prst="blockArc">
          <a:avLst>
            <a:gd name="adj1" fmla="val 21525050"/>
            <a:gd name="adj2" fmla="val 6212756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FE258E-B6C9-4097-8948-756C6BCC7AAB}">
      <dsp:nvSpPr>
        <dsp:cNvPr id="0" name=""/>
        <dsp:cNvSpPr/>
      </dsp:nvSpPr>
      <dsp:spPr>
        <a:xfrm>
          <a:off x="2641963" y="269079"/>
          <a:ext cx="5139778" cy="4718226"/>
        </a:xfrm>
        <a:prstGeom prst="blockArc">
          <a:avLst>
            <a:gd name="adj1" fmla="val 15369765"/>
            <a:gd name="adj2" fmla="val 173000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D1105F-49E4-4E43-8E4F-53F8AEC9155A}">
      <dsp:nvSpPr>
        <dsp:cNvPr id="0" name=""/>
        <dsp:cNvSpPr/>
      </dsp:nvSpPr>
      <dsp:spPr>
        <a:xfrm>
          <a:off x="3405134" y="1613572"/>
          <a:ext cx="2560916" cy="2370415"/>
        </a:xfrm>
        <a:prstGeom prst="ellipse">
          <a:avLst/>
        </a:prstGeom>
        <a:solidFill>
          <a:srgbClr val="B2C1DB"/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ru-RU" altLang="ru-RU" sz="1600" b="1" i="0" u="none" strike="noStrike" kern="1200" cap="none" normalizeH="0" baseline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Основные направления бюджетной политики ВМО СПб МО № 54 на 2023 год и на плановый период 2024 и 2025 годов</a:t>
          </a:r>
          <a:endParaRPr lang="ru-RU" sz="1600" b="1" kern="1200" dirty="0">
            <a:ln>
              <a:noFill/>
            </a:ln>
            <a:solidFill>
              <a:schemeClr val="accent5">
                <a:lumMod val="50000"/>
              </a:schemeClr>
            </a:solidFill>
          </a:endParaRPr>
        </a:p>
      </dsp:txBody>
      <dsp:txXfrm>
        <a:off x="3780171" y="1960711"/>
        <a:ext cx="1810842" cy="1676137"/>
      </dsp:txXfrm>
    </dsp:sp>
    <dsp:sp modelId="{2E3079D6-574E-4594-8922-10A4C144326B}">
      <dsp:nvSpPr>
        <dsp:cNvPr id="0" name=""/>
        <dsp:cNvSpPr/>
      </dsp:nvSpPr>
      <dsp:spPr>
        <a:xfrm>
          <a:off x="3128699" y="87059"/>
          <a:ext cx="3186001" cy="1102349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altLang="ru-RU" sz="1600" b="0" i="0" u="none" strike="noStrike" kern="1200" cap="none" normalizeH="0" baseline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Выполнение расходных обязательств местного бюджета по решению вопросов местного значения </a:t>
          </a:r>
          <a:endParaRPr lang="ru-RU" sz="160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3182511" y="140871"/>
        <a:ext cx="3078377" cy="994725"/>
      </dsp:txXfrm>
    </dsp:sp>
    <dsp:sp modelId="{EBC9B975-444B-4732-984B-E477A01DF945}">
      <dsp:nvSpPr>
        <dsp:cNvPr id="0" name=""/>
        <dsp:cNvSpPr/>
      </dsp:nvSpPr>
      <dsp:spPr>
        <a:xfrm>
          <a:off x="6049588" y="2119282"/>
          <a:ext cx="2418211" cy="1224005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altLang="ru-RU" sz="1600" b="0" i="0" u="none" strike="noStrike" kern="1200" cap="none" normalizeH="0" baseline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Выполнение отдельных государственных полномочий</a:t>
          </a:r>
          <a:endParaRPr lang="ru-RU" sz="160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6109339" y="2179033"/>
        <a:ext cx="2298709" cy="1104503"/>
      </dsp:txXfrm>
    </dsp:sp>
    <dsp:sp modelId="{2AC7588C-31EF-4893-95EE-5C9517757D60}">
      <dsp:nvSpPr>
        <dsp:cNvPr id="0" name=""/>
        <dsp:cNvSpPr/>
      </dsp:nvSpPr>
      <dsp:spPr>
        <a:xfrm>
          <a:off x="3137513" y="4217214"/>
          <a:ext cx="3184406" cy="1102349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altLang="ru-RU" sz="1600" b="0" i="0" u="none" strike="noStrike" kern="1200" cap="none" normalizeH="0" baseline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Обеспечение оценки исполнения бюджета по достижению целей, на финансовое обеспечение которых направляются бюджетные средства</a:t>
          </a:r>
          <a:endParaRPr lang="ru-RU" sz="160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3191325" y="4271026"/>
        <a:ext cx="3076782" cy="994725"/>
      </dsp:txXfrm>
    </dsp:sp>
    <dsp:sp modelId="{3F1AC9A5-83EE-45FB-9DB3-CE9CE6224F19}">
      <dsp:nvSpPr>
        <dsp:cNvPr id="0" name=""/>
        <dsp:cNvSpPr/>
      </dsp:nvSpPr>
      <dsp:spPr>
        <a:xfrm>
          <a:off x="1116975" y="2118227"/>
          <a:ext cx="2291269" cy="1224005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altLang="ru-RU" sz="1600" b="0" i="0" u="none" strike="noStrike" kern="1200" cap="none" normalizeH="0" baseline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Реализация исполнения муниципальных программ</a:t>
          </a:r>
          <a:endParaRPr lang="ru-RU" sz="160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1176726" y="2177978"/>
        <a:ext cx="2171767" cy="11045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4E2C32-32C3-4993-9A88-CC31036EBFA5}">
      <dsp:nvSpPr>
        <dsp:cNvPr id="0" name=""/>
        <dsp:cNvSpPr/>
      </dsp:nvSpPr>
      <dsp:spPr>
        <a:xfrm>
          <a:off x="456656" y="2608378"/>
          <a:ext cx="2028336" cy="1662108"/>
        </a:xfrm>
        <a:prstGeom prst="roundRect">
          <a:avLst>
            <a:gd name="adj" fmla="val 10000"/>
          </a:avLst>
        </a:prstGeom>
        <a:solidFill>
          <a:srgbClr val="B2C1DB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Полномочия ОМСУ</a:t>
          </a:r>
        </a:p>
      </dsp:txBody>
      <dsp:txXfrm>
        <a:off x="505337" y="2657059"/>
        <a:ext cx="1930974" cy="1564746"/>
      </dsp:txXfrm>
    </dsp:sp>
    <dsp:sp modelId="{63C1DFC9-9746-4BB6-A76D-9635570E3955}">
      <dsp:nvSpPr>
        <dsp:cNvPr id="0" name=""/>
        <dsp:cNvSpPr/>
      </dsp:nvSpPr>
      <dsp:spPr>
        <a:xfrm rot="19301247">
          <a:off x="2275338" y="2815454"/>
          <a:ext cx="1947018" cy="40898"/>
        </a:xfrm>
        <a:custGeom>
          <a:avLst/>
          <a:gdLst/>
          <a:ahLst/>
          <a:cxnLst/>
          <a:rect l="0" t="0" r="0" b="0"/>
          <a:pathLst>
            <a:path>
              <a:moveTo>
                <a:pt x="0" y="20449"/>
              </a:moveTo>
              <a:lnTo>
                <a:pt x="1947018" y="204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700" kern="1200" dirty="0"/>
        </a:p>
      </dsp:txBody>
      <dsp:txXfrm>
        <a:off x="3200172" y="2787228"/>
        <a:ext cx="97350" cy="97350"/>
      </dsp:txXfrm>
    </dsp:sp>
    <dsp:sp modelId="{9EB99E44-4872-468B-98B8-6346C7B250AE}">
      <dsp:nvSpPr>
        <dsp:cNvPr id="0" name=""/>
        <dsp:cNvSpPr/>
      </dsp:nvSpPr>
      <dsp:spPr>
        <a:xfrm>
          <a:off x="4012703" y="1734200"/>
          <a:ext cx="2325688" cy="996350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n>
                <a:noFill/>
              </a:ln>
              <a:solidFill>
                <a:schemeClr val="accent5">
                  <a:lumMod val="50000"/>
                </a:schemeClr>
              </a:solidFill>
            </a:rPr>
            <a:t>Делегированные</a:t>
          </a:r>
        </a:p>
      </dsp:txBody>
      <dsp:txXfrm>
        <a:off x="4041885" y="1763382"/>
        <a:ext cx="2267324" cy="937986"/>
      </dsp:txXfrm>
    </dsp:sp>
    <dsp:sp modelId="{8D4CAA22-FA34-4C1D-958C-23DC605B5CF7}">
      <dsp:nvSpPr>
        <dsp:cNvPr id="0" name=""/>
        <dsp:cNvSpPr/>
      </dsp:nvSpPr>
      <dsp:spPr>
        <a:xfrm rot="19184109">
          <a:off x="6165154" y="1739364"/>
          <a:ext cx="1462312" cy="40898"/>
        </a:xfrm>
        <a:custGeom>
          <a:avLst/>
          <a:gdLst/>
          <a:ahLst/>
          <a:cxnLst/>
          <a:rect l="0" t="0" r="0" b="0"/>
          <a:pathLst>
            <a:path>
              <a:moveTo>
                <a:pt x="0" y="20449"/>
              </a:moveTo>
              <a:lnTo>
                <a:pt x="1462312" y="2044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 dirty="0"/>
        </a:p>
      </dsp:txBody>
      <dsp:txXfrm>
        <a:off x="6859753" y="1723255"/>
        <a:ext cx="73115" cy="73115"/>
      </dsp:txXfrm>
    </dsp:sp>
    <dsp:sp modelId="{F07B0220-8C95-43D4-87B8-A8270E921FDC}">
      <dsp:nvSpPr>
        <dsp:cNvPr id="0" name=""/>
        <dsp:cNvSpPr/>
      </dsp:nvSpPr>
      <dsp:spPr>
        <a:xfrm>
          <a:off x="7454230" y="456197"/>
          <a:ext cx="3971773" cy="1662108"/>
        </a:xfrm>
        <a:prstGeom prst="roundRect">
          <a:avLst>
            <a:gd name="adj" fmla="val 10000"/>
          </a:avLst>
        </a:prstGeom>
        <a:solidFill>
          <a:srgbClr val="B2C1DB"/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ru-RU" altLang="ru-RU" sz="1700" b="0" i="0" u="none" strike="noStrike" kern="1200" cap="none" normalizeH="0" baseline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Организация и осуществление деятельности по опеке и попечительству, выплате пособий на детей, находящихся под опекой, выплате вознаграждений приемным родителям за счет средств субвенции</a:t>
          </a:r>
          <a:endParaRPr lang="ru-RU" sz="170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7502911" y="504878"/>
        <a:ext cx="3874411" cy="1564746"/>
      </dsp:txXfrm>
    </dsp:sp>
    <dsp:sp modelId="{F5BB7F2D-A112-4113-82E3-0D3A40C4D507}">
      <dsp:nvSpPr>
        <dsp:cNvPr id="0" name=""/>
        <dsp:cNvSpPr/>
      </dsp:nvSpPr>
      <dsp:spPr>
        <a:xfrm rot="2502358">
          <a:off x="6147735" y="2712437"/>
          <a:ext cx="1504597" cy="40898"/>
        </a:xfrm>
        <a:custGeom>
          <a:avLst/>
          <a:gdLst/>
          <a:ahLst/>
          <a:cxnLst/>
          <a:rect l="0" t="0" r="0" b="0"/>
          <a:pathLst>
            <a:path>
              <a:moveTo>
                <a:pt x="0" y="20449"/>
              </a:moveTo>
              <a:lnTo>
                <a:pt x="1504597" y="2044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 dirty="0"/>
        </a:p>
      </dsp:txBody>
      <dsp:txXfrm>
        <a:off x="6862419" y="2695271"/>
        <a:ext cx="75229" cy="75229"/>
      </dsp:txXfrm>
    </dsp:sp>
    <dsp:sp modelId="{EFDC128A-17BE-4926-94FB-F8475AF07A4D}">
      <dsp:nvSpPr>
        <dsp:cNvPr id="0" name=""/>
        <dsp:cNvSpPr/>
      </dsp:nvSpPr>
      <dsp:spPr>
        <a:xfrm>
          <a:off x="7461677" y="2402343"/>
          <a:ext cx="3971773" cy="1662108"/>
        </a:xfrm>
        <a:prstGeom prst="roundRect">
          <a:avLst>
            <a:gd name="adj" fmla="val 10000"/>
          </a:avLst>
        </a:prstGeom>
        <a:solidFill>
          <a:srgbClr val="B2C1DB"/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Определение должностных лиц, уполномоченных составлять протоколы об административных правонарушениях, и составлению протоколов об административных правонарушениях</a:t>
          </a:r>
          <a:endParaRPr lang="ru-RU" sz="170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7510358" y="2451024"/>
        <a:ext cx="3874411" cy="1564746"/>
      </dsp:txXfrm>
    </dsp:sp>
    <dsp:sp modelId="{543F1DE1-7A08-4E62-A716-3594934516C3}">
      <dsp:nvSpPr>
        <dsp:cNvPr id="0" name=""/>
        <dsp:cNvSpPr/>
      </dsp:nvSpPr>
      <dsp:spPr>
        <a:xfrm rot="2251646">
          <a:off x="2279326" y="4024380"/>
          <a:ext cx="1987709" cy="40898"/>
        </a:xfrm>
        <a:custGeom>
          <a:avLst/>
          <a:gdLst/>
          <a:ahLst/>
          <a:cxnLst/>
          <a:rect l="0" t="0" r="0" b="0"/>
          <a:pathLst>
            <a:path>
              <a:moveTo>
                <a:pt x="0" y="20449"/>
              </a:moveTo>
              <a:lnTo>
                <a:pt x="1987709" y="204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700" kern="1200" dirty="0"/>
        </a:p>
      </dsp:txBody>
      <dsp:txXfrm>
        <a:off x="3223488" y="3995137"/>
        <a:ext cx="99385" cy="99385"/>
      </dsp:txXfrm>
    </dsp:sp>
    <dsp:sp modelId="{754E88B8-7817-41C5-BCB2-70B1D6B23631}">
      <dsp:nvSpPr>
        <dsp:cNvPr id="0" name=""/>
        <dsp:cNvSpPr/>
      </dsp:nvSpPr>
      <dsp:spPr>
        <a:xfrm>
          <a:off x="4061369" y="4152052"/>
          <a:ext cx="2322762" cy="996350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n>
                <a:noFill/>
              </a:ln>
              <a:solidFill>
                <a:schemeClr val="accent5">
                  <a:lumMod val="50000"/>
                </a:schemeClr>
              </a:solidFill>
            </a:rPr>
            <a:t>Собственные</a:t>
          </a:r>
        </a:p>
      </dsp:txBody>
      <dsp:txXfrm>
        <a:off x="4090551" y="4181234"/>
        <a:ext cx="2264398" cy="937986"/>
      </dsp:txXfrm>
    </dsp:sp>
    <dsp:sp modelId="{5A1962F8-ACE4-4D2C-8F8C-F4F629E0920B}">
      <dsp:nvSpPr>
        <dsp:cNvPr id="0" name=""/>
        <dsp:cNvSpPr/>
      </dsp:nvSpPr>
      <dsp:spPr>
        <a:xfrm rot="2507697">
          <a:off x="6203597" y="5102615"/>
          <a:ext cx="1418934" cy="40898"/>
        </a:xfrm>
        <a:custGeom>
          <a:avLst/>
          <a:gdLst/>
          <a:ahLst/>
          <a:cxnLst/>
          <a:rect l="0" t="0" r="0" b="0"/>
          <a:pathLst>
            <a:path>
              <a:moveTo>
                <a:pt x="0" y="20449"/>
              </a:moveTo>
              <a:lnTo>
                <a:pt x="1418934" y="2044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 dirty="0"/>
        </a:p>
      </dsp:txBody>
      <dsp:txXfrm>
        <a:off x="6877591" y="5087591"/>
        <a:ext cx="70946" cy="70946"/>
      </dsp:txXfrm>
    </dsp:sp>
    <dsp:sp modelId="{11835066-7B64-467F-89F8-442719255B5A}">
      <dsp:nvSpPr>
        <dsp:cNvPr id="0" name=""/>
        <dsp:cNvSpPr/>
      </dsp:nvSpPr>
      <dsp:spPr>
        <a:xfrm>
          <a:off x="7441997" y="4764847"/>
          <a:ext cx="3971773" cy="1662108"/>
        </a:xfrm>
        <a:prstGeom prst="roundRect">
          <a:avLst>
            <a:gd name="adj" fmla="val 10000"/>
          </a:avLst>
        </a:prstGeom>
        <a:solidFill>
          <a:srgbClr val="B2C1DB"/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49 вопросов в соответствии со ст. 10 Закона Санкт-Петербурга от 23.09.2009 №420 «Об организации местного самоуправления в Санкт-Петербурге» </a:t>
          </a:r>
          <a:endParaRPr lang="ru-RU" sz="170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7490678" y="4813528"/>
        <a:ext cx="3874411" cy="15647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C2B163-08EC-491F-9140-69548E58F765}">
      <dsp:nvSpPr>
        <dsp:cNvPr id="0" name=""/>
        <dsp:cNvSpPr/>
      </dsp:nvSpPr>
      <dsp:spPr>
        <a:xfrm>
          <a:off x="3126713" y="263902"/>
          <a:ext cx="5237440" cy="1818894"/>
        </a:xfrm>
        <a:prstGeom prst="ellipse">
          <a:avLst/>
        </a:prstGeom>
        <a:solidFill>
          <a:schemeClr val="accent3">
            <a:lumMod val="40000"/>
            <a:lumOff val="60000"/>
            <a:alpha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CBEEDA-B9B2-4D7B-8ED9-10F50BD12D8A}">
      <dsp:nvSpPr>
        <dsp:cNvPr id="0" name=""/>
        <dsp:cNvSpPr/>
      </dsp:nvSpPr>
      <dsp:spPr>
        <a:xfrm>
          <a:off x="5150344" y="4661809"/>
          <a:ext cx="1015007" cy="1022770"/>
        </a:xfrm>
        <a:prstGeom prst="downArrow">
          <a:avLst/>
        </a:prstGeom>
        <a:solidFill>
          <a:srgbClr val="B2C1DB"/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E3A50A-AD9E-43F4-92D0-0D8123813E10}">
      <dsp:nvSpPr>
        <dsp:cNvPr id="0" name=""/>
        <dsp:cNvSpPr/>
      </dsp:nvSpPr>
      <dsp:spPr>
        <a:xfrm>
          <a:off x="57142" y="5237440"/>
          <a:ext cx="11392821" cy="12180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0" tIns="355600" rIns="355600" bIns="355600" numCol="1" spcCol="1270" anchor="ctr" anchorCtr="0">
          <a:noAutofit/>
        </a:bodyPr>
        <a:lstStyle/>
        <a:p>
          <a:pPr marL="0" lvl="0" indent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5000" kern="1200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Доходы местного бюджета </a:t>
          </a:r>
          <a:r>
            <a:rPr lang="ru-RU" sz="5000" kern="1200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  <a:cs typeface="Times New Roman" panose="02020603050405020304" pitchFamily="18" charset="0"/>
            </a:rPr>
            <a:t>ВМО СПб МО № </a:t>
          </a:r>
          <a:r>
            <a:rPr lang="ru-RU" sz="4400" i="1" kern="1200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  <a:cs typeface="Times New Roman" panose="02020603050405020304" pitchFamily="18" charset="0"/>
            </a:rPr>
            <a:t>54</a:t>
          </a:r>
          <a:endParaRPr lang="ru-RU" sz="3500" kern="1200" dirty="0">
            <a:ln>
              <a:solidFill>
                <a:schemeClr val="accent5">
                  <a:lumMod val="50000"/>
                </a:schemeClr>
              </a:solidFill>
            </a:ln>
            <a:solidFill>
              <a:schemeClr val="accent5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57142" y="5237440"/>
        <a:ext cx="11392821" cy="1218009"/>
      </dsp:txXfrm>
    </dsp:sp>
    <dsp:sp modelId="{DE56BBAE-2B02-49DE-AAA9-FEEE2D85BC11}">
      <dsp:nvSpPr>
        <dsp:cNvPr id="0" name=""/>
        <dsp:cNvSpPr/>
      </dsp:nvSpPr>
      <dsp:spPr>
        <a:xfrm>
          <a:off x="4506222" y="1902787"/>
          <a:ext cx="2451597" cy="2381640"/>
        </a:xfrm>
        <a:prstGeom prst="ellipse">
          <a:avLst/>
        </a:prstGeom>
        <a:solidFill>
          <a:schemeClr val="accent3">
            <a:lumMod val="60000"/>
            <a:lumOff val="4000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n>
                <a:noFill/>
              </a:ln>
              <a:solidFill>
                <a:schemeClr val="accent5">
                  <a:lumMod val="50000"/>
                </a:schemeClr>
              </a:solidFill>
              <a:latin typeface="+mn-lt"/>
              <a:cs typeface="Times New Roman" panose="02020603050405020304" pitchFamily="18" charset="0"/>
            </a:rPr>
            <a:t>Безвозмездные поступления</a:t>
          </a:r>
          <a:endParaRPr lang="ru-RU" sz="2000" kern="1200" dirty="0">
            <a:ln>
              <a:noFill/>
            </a:ln>
            <a:solidFill>
              <a:schemeClr val="accent5">
                <a:lumMod val="50000"/>
              </a:schemeClr>
            </a:solidFill>
            <a:latin typeface="+mn-lt"/>
          </a:endParaRPr>
        </a:p>
      </dsp:txBody>
      <dsp:txXfrm>
        <a:off x="4865250" y="2251570"/>
        <a:ext cx="1733541" cy="1684074"/>
      </dsp:txXfrm>
    </dsp:sp>
    <dsp:sp modelId="{F7FB6839-BD53-4CCD-9E04-6CC38CCDCA9F}">
      <dsp:nvSpPr>
        <dsp:cNvPr id="0" name=""/>
        <dsp:cNvSpPr/>
      </dsp:nvSpPr>
      <dsp:spPr>
        <a:xfrm>
          <a:off x="3413767" y="116109"/>
          <a:ext cx="2451597" cy="2381640"/>
        </a:xfrm>
        <a:prstGeom prst="ellipse">
          <a:avLst/>
        </a:prstGeom>
        <a:solidFill>
          <a:schemeClr val="accent3">
            <a:lumMod val="60000"/>
            <a:lumOff val="4000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n>
                <a:noFill/>
              </a:ln>
              <a:solidFill>
                <a:schemeClr val="accent5">
                  <a:lumMod val="50000"/>
                </a:schemeClr>
              </a:solidFill>
              <a:latin typeface="+mn-lt"/>
              <a:cs typeface="Times New Roman" panose="02020603050405020304" pitchFamily="18" charset="0"/>
            </a:rPr>
            <a:t>Доходы от компенсации затрат государства</a:t>
          </a:r>
          <a:endParaRPr lang="ru-RU" sz="2400" kern="1200" dirty="0">
            <a:ln>
              <a:noFill/>
            </a:ln>
            <a:solidFill>
              <a:schemeClr val="accent5">
                <a:lumMod val="50000"/>
              </a:schemeClr>
            </a:solidFill>
            <a:latin typeface="+mn-lt"/>
          </a:endParaRPr>
        </a:p>
      </dsp:txBody>
      <dsp:txXfrm>
        <a:off x="3772795" y="464892"/>
        <a:ext cx="1733541" cy="1684074"/>
      </dsp:txXfrm>
    </dsp:sp>
    <dsp:sp modelId="{BCDDD924-792F-4B20-8A2C-4EBCF77E058F}">
      <dsp:nvSpPr>
        <dsp:cNvPr id="0" name=""/>
        <dsp:cNvSpPr/>
      </dsp:nvSpPr>
      <dsp:spPr>
        <a:xfrm>
          <a:off x="5608545" y="188682"/>
          <a:ext cx="2451597" cy="2381640"/>
        </a:xfrm>
        <a:prstGeom prst="ellipse">
          <a:avLst/>
        </a:prstGeom>
        <a:solidFill>
          <a:schemeClr val="accent3">
            <a:lumMod val="60000"/>
            <a:lumOff val="4000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n>
                <a:noFill/>
              </a:ln>
              <a:solidFill>
                <a:schemeClr val="accent5">
                  <a:lumMod val="50000"/>
                </a:schemeClr>
              </a:solidFill>
              <a:latin typeface="+mn-lt"/>
            </a:rPr>
            <a:t>Налоговые доходы</a:t>
          </a:r>
        </a:p>
      </dsp:txBody>
      <dsp:txXfrm>
        <a:off x="5967573" y="537465"/>
        <a:ext cx="1733541" cy="1684074"/>
      </dsp:txXfrm>
    </dsp:sp>
    <dsp:sp modelId="{D06A2F12-6992-49A7-8F3C-0FA571CBFA0D}">
      <dsp:nvSpPr>
        <dsp:cNvPr id="0" name=""/>
        <dsp:cNvSpPr/>
      </dsp:nvSpPr>
      <dsp:spPr>
        <a:xfrm>
          <a:off x="2911531" y="40600"/>
          <a:ext cx="5684043" cy="4547235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0.00443</cdr:x>
      <cdr:y>0.94352</cdr:y>
    </cdr:from>
    <cdr:to>
      <cdr:x>0.53623</cdr:x>
      <cdr:y>1</cdr:y>
    </cdr:to>
    <cdr:sp macro="" textlink="">
      <cdr:nvSpPr>
        <cdr:cNvPr id="2" name="TextBox 3">
          <a:extLst xmlns:a="http://schemas.openxmlformats.org/drawingml/2006/main">
            <a:ext uri="{FF2B5EF4-FFF2-40B4-BE49-F238E27FC236}">
              <a16:creationId xmlns:a16="http://schemas.microsoft.com/office/drawing/2014/main" id="{961F1D4F-78B5-7236-11DF-C2689E2229EB}"/>
            </a:ext>
          </a:extLst>
        </cdr:cNvPr>
        <cdr:cNvSpPr txBox="1"/>
      </cdr:nvSpPr>
      <cdr:spPr>
        <a:xfrm xmlns:a="http://schemas.openxmlformats.org/drawingml/2006/main">
          <a:off x="50800" y="6455246"/>
          <a:ext cx="6096000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dirty="0">
              <a:solidFill>
                <a:schemeClr val="accent5">
                  <a:lumMod val="50000"/>
                </a:schemeClr>
              </a:solidFill>
            </a:rPr>
            <a:t>Источник: https://mo54.ru/category/bjudzhet/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533702DC-F758-828F-E0B9-2D69AFDF9EC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FF99C6E-59D4-FC00-E1EA-1A3DEE000CE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29A90C-05D6-4183-B277-76F156F3E012}" type="datetimeFigureOut">
              <a:rPr lang="ru-RU" smtClean="0"/>
              <a:t>29.05.2023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049A8D7-D0E9-E766-BDEA-466FB195BE4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6E9FE44-6CDC-6602-E547-CC4CB73DD68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89FE7A-7B3A-4C62-B366-2D15AE1991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155597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4BFFD0-25E6-4D4C-9A50-B56F1E6713BC}" type="datetimeFigureOut">
              <a:rPr lang="ru-RU" smtClean="0"/>
              <a:t>29.05.2023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4F76C2-AFE4-4115-9506-39FADFB94FE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334068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4F76C2-AFE4-4115-9506-39FADFB94FE6}" type="slidenum">
              <a:rPr lang="ru-RU" smtClean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13489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4F76C2-AFE4-4115-9506-39FADFB94FE6}" type="slidenum">
              <a:rPr lang="ru-RU" smtClean="0"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49536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4F76C2-AFE4-4115-9506-39FADFB94FE6}" type="slidenum">
              <a:rPr lang="ru-RU" smtClean="0"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06031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C4CE2-5D50-44E1-96AA-D309B1FBA9A5}" type="datetime1">
              <a:rPr lang="en-US" smtClean="0"/>
              <a:t>5/29/2023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598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0A68-440B-4363-B9E3-EF8F0EB88847}" type="datetime1">
              <a:rPr lang="en-US" smtClean="0"/>
              <a:t>5/29/2023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143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051DA-58AE-46E0-A41A-AC755E37DEE0}" type="datetime1">
              <a:rPr lang="en-US" smtClean="0"/>
              <a:t>5/29/2023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7214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7BE2B-DAF2-424B-9E03-D0DF5B1503F5}" type="datetime1">
              <a:rPr lang="en-US" smtClean="0"/>
              <a:t>5/29/2023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570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4011C-88C3-4392-851F-44B8175E43D5}" type="datetime1">
              <a:rPr lang="en-US" smtClean="0"/>
              <a:t>5/29/2023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129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4A32-8D23-4148-B2D0-456AFC31F3CE}" type="datetime1">
              <a:rPr lang="en-US" smtClean="0"/>
              <a:t>5/29/2023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032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CE96E-9B04-48A8-8B88-681BD54798D1}" type="datetime1">
              <a:rPr lang="en-US" smtClean="0"/>
              <a:t>5/29/2023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609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0F095-E474-4C34-B7F8-90DEF4E91265}" type="datetime1">
              <a:rPr lang="en-US" smtClean="0"/>
              <a:t>5/29/2023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9194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0CD57-D38A-4817-BDE8-A308037ABA7A}" type="datetime1">
              <a:rPr lang="en-US" smtClean="0"/>
              <a:t>5/29/2023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63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D7B5A-A642-480F-A0B7-6BD06AC80F11}" type="datetime1">
              <a:rPr lang="en-US" smtClean="0"/>
              <a:t>5/29/2023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621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D7048-699F-4248-AEC5-40C4A461D9A6}" type="datetime1">
              <a:rPr lang="en-US" smtClean="0"/>
              <a:t>5/29/2023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902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2000"/>
            <a:lum/>
          </a:blip>
          <a:srcRect/>
          <a:stretch>
            <a:fillRect l="-9000" t="-27000" r="-7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07DCE-B4DA-48F7-BD65-DA0E866B6E47}" type="datetime1">
              <a:rPr lang="en-US" smtClean="0"/>
              <a:t>5/29/2023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89424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ln>
            <a:solidFill>
              <a:schemeClr val="accent5">
                <a:lumMod val="50000"/>
              </a:schemeClr>
            </a:solidFill>
          </a:ln>
          <a:solidFill>
            <a:schemeClr val="accent5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5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5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5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5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5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4.jpeg"/><Relationship Id="rId7" Type="http://schemas.openxmlformats.org/officeDocument/2006/relationships/image" Target="../media/image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microsoft.com/office/2007/relationships/hdphoto" Target="../media/hdphoto1.wdp"/><Relationship Id="rId4" Type="http://schemas.openxmlformats.org/officeDocument/2006/relationships/image" Target="../media/image5.png"/><Relationship Id="rId9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microsoft.com/office/2014/relationships/chartEx" Target="../charts/chartEx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mo54.ru/" TargetMode="External"/><Relationship Id="rId5" Type="http://schemas.microsoft.com/office/2007/relationships/hdphoto" Target="../media/hdphoto3.wdp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7.jpeg"/><Relationship Id="rId4" Type="http://schemas.microsoft.com/office/2007/relationships/hdphoto" Target="../media/hdphoto4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g"/><Relationship Id="rId4" Type="http://schemas.openxmlformats.org/officeDocument/2006/relationships/image" Target="../media/image40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g"/><Relationship Id="rId4" Type="http://schemas.openxmlformats.org/officeDocument/2006/relationships/image" Target="../media/image44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jpg"/><Relationship Id="rId4" Type="http://schemas.openxmlformats.org/officeDocument/2006/relationships/image" Target="../media/image52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60.jpe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g"/><Relationship Id="rId5" Type="http://schemas.openxmlformats.org/officeDocument/2006/relationships/image" Target="../media/image58.JPG"/><Relationship Id="rId4" Type="http://schemas.openxmlformats.org/officeDocument/2006/relationships/image" Target="../media/image5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50F516-28E1-AE78-3597-840C6D8F6A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1551" y="1560345"/>
            <a:ext cx="11274723" cy="790413"/>
          </a:xfrm>
        </p:spPr>
        <p:txBody>
          <a:bodyPr>
            <a:noAutofit/>
          </a:bodyPr>
          <a:lstStyle/>
          <a:p>
            <a:pPr algn="ctr"/>
            <a:r>
              <a:rPr lang="ru-RU" sz="96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  <a:t>БЮДЖЕТ ДЛЯ ГРАЖДАН</a:t>
            </a:r>
            <a:r>
              <a:rPr lang="ru-RU" sz="9600" b="1" dirty="0">
                <a:solidFill>
                  <a:schemeClr val="accent5">
                    <a:lumMod val="50000"/>
                  </a:schemeClr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A7BD036-0932-6EEC-88CA-2A8D1BDA6F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5492" y="2807501"/>
            <a:ext cx="11274724" cy="3975192"/>
          </a:xfrm>
          <a:ln>
            <a:noFill/>
          </a:ln>
        </p:spPr>
        <p:txBody>
          <a:bodyPr>
            <a:noAutofit/>
          </a:bodyPr>
          <a:lstStyle/>
          <a:p>
            <a:r>
              <a:rPr lang="ru-RU" sz="4000" b="1" dirty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  <a:t>внутригородское муниципальное образование </a:t>
            </a:r>
            <a:br>
              <a:rPr lang="ru-RU" sz="4000" b="1" dirty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</a:br>
            <a:r>
              <a:rPr lang="ru-RU" sz="4000" b="1" dirty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  <a:t>города федерального значения Санкт-Петербурга </a:t>
            </a:r>
            <a:br>
              <a:rPr lang="ru-RU" sz="4000" b="1" dirty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</a:br>
            <a:r>
              <a:rPr lang="ru-RU" sz="4000" b="1" dirty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  <a:t>муниципальный округ </a:t>
            </a:r>
            <a:r>
              <a:rPr lang="ru-RU" sz="4000" b="1" i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  <a:t>№ </a:t>
            </a:r>
            <a:r>
              <a:rPr lang="ru-RU" sz="3200" b="1" i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54</a:t>
            </a:r>
            <a:r>
              <a:rPr lang="ru-RU" sz="4000" b="1" i="1" dirty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  <a:t>(ВМО СПб МО </a:t>
            </a:r>
            <a:r>
              <a:rPr lang="ru-RU" sz="4000" b="1" i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  <a:t>№ </a:t>
            </a:r>
            <a:r>
              <a:rPr lang="ru-RU" sz="3200" b="1" i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54</a:t>
            </a:r>
            <a:r>
              <a:rPr lang="ru-RU" sz="4000" b="1" i="1" dirty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  <a:t>)</a:t>
            </a:r>
            <a:br>
              <a:rPr lang="ru-RU" sz="4000" b="1" dirty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</a:br>
            <a:r>
              <a:rPr lang="ru-RU" sz="4000" b="1" dirty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  <a:t>на 2023 год и на плановый период 2024 и 2025 год</a:t>
            </a:r>
          </a:p>
        </p:txBody>
      </p:sp>
    </p:spTree>
    <p:extLst>
      <p:ext uri="{BB962C8B-B14F-4D97-AF65-F5344CB8AC3E}">
        <p14:creationId xmlns:p14="http://schemas.microsoft.com/office/powerpoint/2010/main" val="307542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F4EF62-DFE3-4E78-1977-BB2EE11682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341378"/>
            <a:ext cx="9906000" cy="717484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cs typeface="Times New Roman" panose="02020603050405020304" pitchFamily="18" charset="0"/>
              </a:rPr>
              <a:t>ГЛОССАРИЙ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973279E-E601-F6B3-303D-6D0EBE48D5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5806" y="1291775"/>
            <a:ext cx="11700387" cy="5457759"/>
          </a:xfrm>
        </p:spPr>
        <p:txBody>
          <a:bodyPr>
            <a:norm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i="0" u="none" strike="noStrike" kern="1200" cap="none" spc="0" normalizeH="0" baseline="0" noProof="0" dirty="0">
                <a:ln>
                  <a:solidFill>
                    <a:schemeClr val="accent5">
                      <a:lumMod val="50000"/>
                    </a:schemeClr>
                  </a:solidFill>
                </a:ln>
                <a:gradFill flip="none" rotWithShape="1">
                  <a:gsLst>
                    <a:gs pos="0">
                      <a:schemeClr val="accent5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50000"/>
                        <a:shade val="100000"/>
                        <a:satMod val="115000"/>
                      </a:schemeClr>
                    </a:gs>
                  </a:gsLst>
                  <a:lin ang="18900000" scaled="1"/>
                  <a:tileRect/>
                </a:gra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r>
              <a:rPr kumimoji="0" lang="ru-RU" sz="2800" i="0" u="none" strike="noStrike" kern="1200" cap="none" spc="0" normalizeH="0" baseline="0" noProof="0" dirty="0">
                <a:gradFill flip="none" rotWithShape="1">
                  <a:gsLst>
                    <a:gs pos="0">
                      <a:schemeClr val="accent5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50000"/>
                        <a:shade val="100000"/>
                        <a:satMod val="115000"/>
                      </a:schemeClr>
                    </a:gs>
                  </a:gsLst>
                  <a:lin ang="18900000" scaled="1"/>
                  <a:tileRect/>
                </a:gra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– форма образования и расходования денежных средств, предназначенных для финансового обеспечения задач и функций местного самоуправления.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600" i="0" u="none" strike="noStrike" kern="1200" cap="none" spc="0" normalizeH="0" baseline="0" noProof="0" dirty="0">
              <a:gradFill flip="none" rotWithShape="1">
                <a:gsLst>
                  <a:gs pos="0">
                    <a:schemeClr val="accent5">
                      <a:lumMod val="50000"/>
                      <a:shade val="30000"/>
                      <a:satMod val="115000"/>
                    </a:schemeClr>
                  </a:gs>
                  <a:gs pos="50000">
                    <a:schemeClr val="accent5">
                      <a:lumMod val="50000"/>
                      <a:shade val="67500"/>
                      <a:satMod val="115000"/>
                    </a:schemeClr>
                  </a:gs>
                  <a:gs pos="100000">
                    <a:schemeClr val="accent5">
                      <a:lumMod val="50000"/>
                      <a:shade val="100000"/>
                      <a:satMod val="115000"/>
                    </a:schemeClr>
                  </a:gs>
                </a:gsLst>
                <a:lin ang="18900000" scaled="1"/>
                <a:tileRect/>
              </a:gra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i="0" u="none" strike="noStrike" kern="1200" cap="none" spc="0" normalizeH="0" baseline="0" noProof="0" dirty="0">
                <a:ln>
                  <a:solidFill>
                    <a:schemeClr val="accent5">
                      <a:lumMod val="50000"/>
                    </a:schemeClr>
                  </a:solidFill>
                </a:ln>
                <a:gradFill flip="none" rotWithShape="1">
                  <a:gsLst>
                    <a:gs pos="0">
                      <a:schemeClr val="accent5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50000"/>
                        <a:shade val="100000"/>
                        <a:satMod val="115000"/>
                      </a:schemeClr>
                    </a:gs>
                  </a:gsLst>
                  <a:lin ang="18900000" scaled="1"/>
                  <a:tileRect/>
                </a:gra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Доходы</a:t>
            </a:r>
            <a:r>
              <a:rPr kumimoji="0" lang="ru-RU" sz="2800" i="0" u="none" strike="noStrike" kern="1200" cap="none" spc="0" normalizeH="0" baseline="0" noProof="0" dirty="0">
                <a:gradFill flip="none" rotWithShape="1">
                  <a:gsLst>
                    <a:gs pos="0">
                      <a:schemeClr val="accent5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50000"/>
                        <a:shade val="100000"/>
                        <a:satMod val="115000"/>
                      </a:schemeClr>
                    </a:gs>
                  </a:gsLst>
                  <a:lin ang="18900000" scaled="1"/>
                  <a:tileRect/>
                </a:gra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– поступающие в бюджет денежные средства, в виде налоговых, неналоговых и безвозмездных поступлений.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000" i="0" u="none" strike="noStrike" kern="1200" cap="none" spc="0" normalizeH="0" baseline="0" noProof="0" dirty="0">
              <a:gradFill flip="none" rotWithShape="1">
                <a:gsLst>
                  <a:gs pos="0">
                    <a:schemeClr val="accent5">
                      <a:lumMod val="50000"/>
                      <a:shade val="30000"/>
                      <a:satMod val="115000"/>
                    </a:schemeClr>
                  </a:gs>
                  <a:gs pos="50000">
                    <a:schemeClr val="accent5">
                      <a:lumMod val="50000"/>
                      <a:shade val="67500"/>
                      <a:satMod val="115000"/>
                    </a:schemeClr>
                  </a:gs>
                  <a:gs pos="100000">
                    <a:schemeClr val="accent5">
                      <a:lumMod val="50000"/>
                      <a:shade val="100000"/>
                      <a:satMod val="115000"/>
                    </a:schemeClr>
                  </a:gs>
                </a:gsLst>
                <a:lin ang="18900000" scaled="1"/>
                <a:tileRect/>
              </a:gra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i="0" u="none" strike="noStrike" kern="1200" cap="none" spc="0" normalizeH="0" baseline="0" noProof="0" dirty="0">
                <a:ln>
                  <a:solidFill>
                    <a:schemeClr val="accent5">
                      <a:lumMod val="50000"/>
                    </a:schemeClr>
                  </a:solidFill>
                </a:ln>
                <a:gradFill flip="none" rotWithShape="1">
                  <a:gsLst>
                    <a:gs pos="0">
                      <a:schemeClr val="accent5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50000"/>
                        <a:shade val="100000"/>
                        <a:satMod val="115000"/>
                      </a:schemeClr>
                    </a:gs>
                  </a:gsLst>
                  <a:lin ang="18900000" scaled="1"/>
                  <a:tileRect/>
                </a:gra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</a:t>
            </a:r>
            <a:r>
              <a:rPr kumimoji="0" lang="ru-RU" sz="2800" i="0" u="none" strike="noStrike" kern="1200" cap="none" spc="0" normalizeH="0" baseline="0" noProof="0" dirty="0">
                <a:gradFill flip="none" rotWithShape="1">
                  <a:gsLst>
                    <a:gs pos="0">
                      <a:schemeClr val="accent5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50000"/>
                        <a:shade val="100000"/>
                        <a:satMod val="115000"/>
                      </a:schemeClr>
                    </a:gs>
                  </a:gsLst>
                  <a:lin ang="18900000" scaled="1"/>
                  <a:tileRect/>
                </a:gra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– денежные средства, направляемые на финансовое обеспечение задач и функций органов местного самоуправления.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000" i="0" u="none" strike="noStrike" kern="1200" cap="none" spc="0" normalizeH="0" baseline="0" noProof="0" dirty="0">
              <a:gradFill flip="none" rotWithShape="1">
                <a:gsLst>
                  <a:gs pos="0">
                    <a:schemeClr val="accent5">
                      <a:lumMod val="50000"/>
                      <a:shade val="30000"/>
                      <a:satMod val="115000"/>
                    </a:schemeClr>
                  </a:gs>
                  <a:gs pos="50000">
                    <a:schemeClr val="accent5">
                      <a:lumMod val="50000"/>
                      <a:shade val="67500"/>
                      <a:satMod val="115000"/>
                    </a:schemeClr>
                  </a:gs>
                  <a:gs pos="100000">
                    <a:schemeClr val="accent5">
                      <a:lumMod val="50000"/>
                      <a:shade val="100000"/>
                      <a:satMod val="115000"/>
                    </a:schemeClr>
                  </a:gs>
                </a:gsLst>
                <a:lin ang="18900000" scaled="1"/>
                <a:tileRect/>
              </a:gra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i="0" u="none" strike="noStrike" kern="1200" cap="none" spc="0" normalizeH="0" baseline="0" noProof="0" dirty="0">
                <a:ln>
                  <a:solidFill>
                    <a:schemeClr val="accent5">
                      <a:lumMod val="50000"/>
                    </a:schemeClr>
                  </a:solidFill>
                </a:ln>
                <a:gradFill flip="none" rotWithShape="1">
                  <a:gsLst>
                    <a:gs pos="0">
                      <a:schemeClr val="accent5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50000"/>
                        <a:shade val="100000"/>
                        <a:satMod val="115000"/>
                      </a:schemeClr>
                    </a:gs>
                  </a:gsLst>
                  <a:lin ang="18900000" scaled="1"/>
                  <a:tileRect/>
                </a:gra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</a:t>
            </a:r>
            <a:r>
              <a:rPr kumimoji="0" lang="ru-RU" sz="2800" i="0" u="none" strike="noStrike" kern="1200" cap="none" spc="0" normalizeH="0" baseline="0" noProof="0" dirty="0">
                <a:gradFill flip="none" rotWithShape="1">
                  <a:gsLst>
                    <a:gs pos="0">
                      <a:schemeClr val="accent5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50000"/>
                        <a:shade val="100000"/>
                        <a:satMod val="115000"/>
                      </a:schemeClr>
                    </a:gs>
                  </a:gsLst>
                  <a:lin ang="18900000" scaled="1"/>
                  <a:tileRect/>
                </a:gra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– превышение расходов бюджета над доходами (-).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000" i="0" u="none" strike="noStrike" kern="1200" cap="none" spc="0" normalizeH="0" baseline="0" noProof="0" dirty="0">
              <a:gradFill flip="none" rotWithShape="1">
                <a:gsLst>
                  <a:gs pos="0">
                    <a:schemeClr val="accent5">
                      <a:lumMod val="50000"/>
                      <a:shade val="30000"/>
                      <a:satMod val="115000"/>
                    </a:schemeClr>
                  </a:gs>
                  <a:gs pos="50000">
                    <a:schemeClr val="accent5">
                      <a:lumMod val="50000"/>
                      <a:shade val="67500"/>
                      <a:satMod val="115000"/>
                    </a:schemeClr>
                  </a:gs>
                  <a:gs pos="100000">
                    <a:schemeClr val="accent5">
                      <a:lumMod val="50000"/>
                      <a:shade val="100000"/>
                      <a:satMod val="115000"/>
                    </a:schemeClr>
                  </a:gs>
                </a:gsLst>
                <a:lin ang="18900000" scaled="1"/>
                <a:tileRect/>
              </a:gra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i="0" u="none" strike="noStrike" kern="1200" cap="none" spc="0" normalizeH="0" baseline="0" noProof="0" dirty="0">
                <a:ln>
                  <a:solidFill>
                    <a:schemeClr val="accent5">
                      <a:lumMod val="50000"/>
                    </a:schemeClr>
                  </a:solidFill>
                </a:ln>
                <a:gradFill flip="none" rotWithShape="1">
                  <a:gsLst>
                    <a:gs pos="0">
                      <a:schemeClr val="accent5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50000"/>
                        <a:shade val="100000"/>
                        <a:satMod val="115000"/>
                      </a:schemeClr>
                    </a:gs>
                  </a:gsLst>
                  <a:lin ang="18900000" scaled="1"/>
                  <a:tileRect/>
                </a:gra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Профицит</a:t>
            </a:r>
            <a:r>
              <a:rPr kumimoji="0" lang="ru-RU" sz="2800" i="0" u="none" strike="noStrike" kern="1200" cap="none" spc="0" normalizeH="0" baseline="0" noProof="0" dirty="0">
                <a:gradFill flip="none" rotWithShape="1">
                  <a:gsLst>
                    <a:gs pos="0">
                      <a:schemeClr val="accent5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50000"/>
                        <a:shade val="100000"/>
                        <a:satMod val="115000"/>
                      </a:schemeClr>
                    </a:gs>
                  </a:gsLst>
                  <a:lin ang="18900000" scaled="1"/>
                  <a:tileRect/>
                </a:gra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–превышение доходов бюджета над расходами (+).</a:t>
            </a:r>
          </a:p>
          <a:p>
            <a:endParaRPr lang="ru-RU" sz="2000" dirty="0">
              <a:gradFill flip="none" rotWithShape="1">
                <a:gsLst>
                  <a:gs pos="0">
                    <a:schemeClr val="accent5">
                      <a:lumMod val="50000"/>
                      <a:shade val="30000"/>
                      <a:satMod val="115000"/>
                    </a:schemeClr>
                  </a:gs>
                  <a:gs pos="50000">
                    <a:schemeClr val="accent5">
                      <a:lumMod val="50000"/>
                      <a:shade val="67500"/>
                      <a:satMod val="115000"/>
                    </a:schemeClr>
                  </a:gs>
                  <a:gs pos="100000">
                    <a:schemeClr val="accent5">
                      <a:lumMod val="50000"/>
                      <a:shade val="100000"/>
                      <a:satMod val="115000"/>
                    </a:schemeClr>
                  </a:gs>
                </a:gsLst>
                <a:lin ang="18900000" scaled="1"/>
                <a:tileRect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B5EA6EA-6531-76DC-4006-5EDB271E8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93200" y="6151497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2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872067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F4EF62-DFE3-4E78-1977-BB2EE11682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341378"/>
            <a:ext cx="9906000" cy="717484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cs typeface="Times New Roman" panose="02020603050405020304" pitchFamily="18" charset="0"/>
              </a:rPr>
              <a:t>ГЛОССАРИЙ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973279E-E601-F6B3-303D-6D0EBE48D5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6390" y="1134481"/>
            <a:ext cx="11699220" cy="5536907"/>
          </a:xfrm>
        </p:spPr>
        <p:txBody>
          <a:bodyPr>
            <a:no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b="1" u="none" strike="noStrike" kern="1200" cap="none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</a:t>
            </a:r>
            <a:r>
              <a:rPr kumimoji="0" lang="ru-RU" b="0" u="none" strike="noStrike" kern="1200" cap="none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– средства, предоставляемые одним бюджетом другому бюджету бюджетной системы Российской Федерации.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000" b="0" u="none" strike="noStrike" kern="1200" cap="none" normalizeH="0" baseline="0" noProof="0" dirty="0"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ru-RU" b="0" u="sng" strike="noStrike" kern="1200" cap="none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Виды межбюджетных трансфертов:</a:t>
            </a:r>
            <a:r>
              <a:rPr kumimoji="0" lang="ru-RU" b="0" u="none" strike="noStrike" kern="1200" cap="none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000" b="0" u="none" strike="noStrike" kern="1200" cap="none" normalizeH="0" baseline="0" noProof="0" dirty="0"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indent="8413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354013" algn="l"/>
              </a:tabLst>
              <a:defRPr/>
            </a:pPr>
            <a:r>
              <a:rPr kumimoji="0" lang="ru-RU" b="1" u="none" strike="noStrike" kern="1200" cap="none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ru-RU" u="none" strike="noStrike" kern="1200" cap="none" normalizeH="0" baseline="0" noProof="0" dirty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Субвенция</a:t>
            </a:r>
            <a:r>
              <a:rPr kumimoji="0" lang="ru-RU" b="0" u="none" strike="noStrike" kern="1200" cap="none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  <a:r>
              <a:rPr kumimoji="0" lang="ru-RU" b="1" u="none" strike="noStrike" kern="1200" cap="none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u="none" strike="noStrike" kern="1200" cap="none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(от лат. subvenire приходить на помощь)</a:t>
            </a:r>
            <a:r>
              <a:rPr lang="en-US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b="0" u="none" strike="noStrike" kern="1200" cap="none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межбюджетный трансферт, который предоставляется в целях финансового обеспечения расходных обязательств по переданным полномочиям. Имеет конкретные цели и подлежит возврату в случае отклонения от цели.</a:t>
            </a:r>
          </a:p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354013" algn="l"/>
              </a:tabLst>
              <a:defRPr/>
            </a:pPr>
            <a:r>
              <a:rPr kumimoji="0" lang="ru-RU" b="1" u="none" strike="noStrike" kern="1200" cap="none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ru-RU" u="none" strike="noStrike" kern="1200" cap="none" normalizeH="0" baseline="0" noProof="0" dirty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Субсидия</a:t>
            </a:r>
            <a:r>
              <a:rPr kumimoji="0" lang="ru-RU" b="0" u="none" strike="noStrike" kern="1200" cap="none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 – (от лат. </a:t>
            </a:r>
            <a:r>
              <a:rPr lang="en-US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kumimoji="0" lang="ru-RU" b="0" u="none" strike="noStrike" kern="1200" cap="none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ubsidium</a:t>
            </a:r>
            <a:r>
              <a:rPr lang="ru-R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b="0" u="none" strike="noStrike" kern="1200" cap="none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ru-R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b="0" u="none" strike="noStrike" kern="1200" cap="none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поддержка) межбюджетный трансферт, предоставляемый за счёт государственного или местного бюджета, а также выплаты из специальных фондов для юридических и физических лиц, местных органов власти. </a:t>
            </a:r>
          </a:p>
          <a:p>
            <a:pPr marR="0" lvl="0" indent="8413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354013" algn="l"/>
              </a:tabLst>
              <a:defRPr/>
            </a:pPr>
            <a:r>
              <a:rPr kumimoji="0" lang="ru-RU" b="1" u="none" strike="noStrike" kern="1200" cap="none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ru-RU" u="none" strike="noStrike" kern="1200" cap="none" normalizeH="0" baseline="0" noProof="0" dirty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Дотация</a:t>
            </a:r>
            <a:r>
              <a:rPr kumimoji="0" lang="ru-RU" b="0" u="none" strike="noStrike" kern="1200" cap="none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– (от лат. dotatio — дар, пожертвование)</a:t>
            </a:r>
            <a:r>
              <a:rPr kumimoji="0" lang="en-US" b="0" u="none" strike="noStrike" kern="1200" cap="none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b="0" strike="noStrike" kern="1200" cap="none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трансферты, предоставляемые на безвозмездной и безвозвратной основе.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BC9325A-003E-E752-6547-B3DD92593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02410" y="6151497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3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601414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F318BD-CD4E-C39B-BE07-8F03E181F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234238"/>
            <a:ext cx="9906000" cy="661501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cs typeface="Times New Roman" panose="02020603050405020304" pitchFamily="18" charset="0"/>
              </a:rPr>
              <a:t>ГЛОССАРИЙ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8892C5B-FFCC-7C15-865E-CC3F9F8F65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2506" y="895739"/>
            <a:ext cx="11682662" cy="5728023"/>
          </a:xfrm>
        </p:spPr>
        <p:txBody>
          <a:bodyPr>
            <a:norm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2400" cap="none" dirty="0">
                <a:ln>
                  <a:solidFill>
                    <a:schemeClr val="accent5">
                      <a:lumMod val="50000"/>
                    </a:schemeClr>
                  </a:solidFill>
                </a:ln>
                <a:cs typeface="Times New Roman" panose="02020603050405020304" pitchFamily="18" charset="0"/>
              </a:rPr>
              <a:t>Муниципальная программа</a:t>
            </a:r>
            <a:r>
              <a:rPr lang="ru-RU" sz="2400" cap="none" dirty="0">
                <a:cs typeface="Times New Roman" panose="02020603050405020304" pitchFamily="18" charset="0"/>
              </a:rPr>
              <a:t> </a:t>
            </a:r>
            <a:r>
              <a:rPr kumimoji="0" lang="ru-RU" b="0" u="none" strike="noStrike" kern="1200" cap="none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sz="2400" i="0" u="none" strike="noStrike" kern="1200" cap="none" spc="0" normalizeH="0" baseline="0" noProof="0" dirty="0">
                <a:effectLst/>
                <a:uLnTx/>
                <a:uFillTx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kern="1200" cap="none" spc="0" normalizeH="0" baseline="0" noProof="0" dirty="0">
                <a:effectLst/>
                <a:uLnTx/>
                <a:uFillTx/>
                <a:ea typeface="+mn-ea"/>
                <a:cs typeface="Times New Roman" panose="02020603050405020304" pitchFamily="18" charset="0"/>
              </a:rPr>
              <a:t>документ стратегического планирования, </a:t>
            </a:r>
            <a:r>
              <a:rPr kumimoji="0" lang="ru-RU" sz="2400" b="0" i="0" u="none" strike="noStrike" kern="1200" cap="none" spc="0" normalizeH="0" baseline="0" noProof="0" dirty="0">
                <a:effectLst/>
                <a:uLnTx/>
                <a:uFillTx/>
                <a:cs typeface="Times New Roman" panose="02020603050405020304" pitchFamily="18" charset="0"/>
              </a:rPr>
              <a:t>содержащий</a:t>
            </a:r>
            <a:r>
              <a:rPr kumimoji="0" lang="ru-RU" sz="2400" b="0" i="0" u="none" strike="noStrike" kern="1200" cap="none" spc="0" normalizeH="0" baseline="0" noProof="0" dirty="0">
                <a:effectLst/>
                <a:uLnTx/>
                <a:uFillTx/>
                <a:ea typeface="+mn-ea"/>
                <a:cs typeface="Times New Roman" panose="02020603050405020304" pitchFamily="18" charset="0"/>
              </a:rPr>
              <a:t> комплекс планируемых мероприятий, взаимоувязанных по задачам, срокам осуществления, исполнителям и ресурсам, обеспечивающих наиболее эффективное достижение целей и решение задач социально-экономического развития муниципального образования.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000" b="0" i="0" u="none" strike="noStrike" kern="1200" cap="none" spc="0" normalizeH="0" baseline="0" noProof="0" dirty="0">
              <a:effectLst/>
              <a:uLnTx/>
              <a:uFillTx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400" i="0" u="none" strike="noStrike" kern="1200" cap="none" spc="0" normalizeH="0" baseline="0" noProof="0" dirty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uLnTx/>
                <a:uFillTx/>
                <a:ea typeface="+mn-ea"/>
                <a:cs typeface="Times New Roman" panose="02020603050405020304" pitchFamily="18" charset="0"/>
              </a:rPr>
              <a:t>Подпрограмма муниципальной программы</a:t>
            </a:r>
            <a:r>
              <a:rPr kumimoji="0" lang="ru-RU" sz="2400" b="1" i="0" u="none" strike="noStrike" kern="1200" cap="none" spc="0" normalizeH="0" baseline="0" noProof="0" dirty="0">
                <a:effectLst/>
                <a:uLnTx/>
                <a:uFillTx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b="0" u="none" strike="noStrike" kern="1200" cap="none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sz="2400" b="0" i="0" u="none" strike="noStrike" kern="1200" cap="none" spc="0" normalizeH="0" baseline="0" noProof="0" dirty="0">
                <a:effectLst/>
                <a:uLnTx/>
                <a:uFillTx/>
                <a:ea typeface="+mn-ea"/>
                <a:cs typeface="Times New Roman" panose="02020603050405020304" pitchFamily="18" charset="0"/>
              </a:rPr>
              <a:t> комплекс взаимосвязанных по срокам и финансовым ресурсам мероприятий, нацеленных на решение конкретных задач в рамках муниципальной программы.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000" b="0" i="0" u="none" strike="noStrike" kern="1200" cap="none" spc="0" normalizeH="0" baseline="0" noProof="0" dirty="0">
              <a:effectLst/>
              <a:uLnTx/>
              <a:uFillTx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400" i="0" u="none" strike="noStrike" kern="1200" cap="none" spc="0" normalizeH="0" baseline="0" noProof="0" dirty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uLnTx/>
                <a:uFillTx/>
                <a:ea typeface="+mn-ea"/>
                <a:cs typeface="Times New Roman" panose="02020603050405020304" pitchFamily="18" charset="0"/>
              </a:rPr>
              <a:t>Ведомственная целевая программа</a:t>
            </a:r>
            <a:r>
              <a:rPr kumimoji="0" lang="ru-RU" sz="2400" b="1" i="0" u="none" strike="noStrike" kern="1200" cap="none" spc="0" normalizeH="0" baseline="0" noProof="0" dirty="0">
                <a:effectLst/>
                <a:uLnTx/>
                <a:uFillTx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b="0" u="none" strike="noStrike" kern="1200" cap="none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sz="2400" b="0" i="0" u="none" strike="noStrike" kern="1200" cap="none" spc="0" normalizeH="0" baseline="0" noProof="0" dirty="0">
                <a:effectLst/>
                <a:uLnTx/>
                <a:uFillTx/>
                <a:ea typeface="+mn-ea"/>
                <a:cs typeface="Times New Roman" panose="02020603050405020304" pitchFamily="18" charset="0"/>
              </a:rPr>
              <a:t> документ, утвержденный постановлением местной администрации и содержащий комплекс мероприятий (направлений расходования бюджетных средств), направленных на решение конкретной задачи социально-экономического развития муниципального образования.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000" b="0" i="0" u="none" strike="noStrike" kern="1200" cap="none" spc="0" normalizeH="0" baseline="0" noProof="0" dirty="0">
              <a:effectLst/>
              <a:uLnTx/>
              <a:uFillTx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400" i="0" u="none" strike="noStrike" kern="1200" cap="none" spc="0" normalizeH="0" baseline="0" noProof="0" dirty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uLnTx/>
                <a:uFillTx/>
                <a:ea typeface="+mn-ea"/>
                <a:cs typeface="Times New Roman" panose="02020603050405020304" pitchFamily="18" charset="0"/>
              </a:rPr>
              <a:t>Непрограммные расходы</a:t>
            </a:r>
            <a:r>
              <a:rPr kumimoji="0" lang="ru-RU" sz="2400" b="1" i="0" u="none" strike="noStrike" kern="1200" cap="none" spc="0" normalizeH="0" baseline="0" noProof="0" dirty="0">
                <a:effectLst/>
                <a:uLnTx/>
                <a:uFillTx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b="0" u="none" strike="noStrike" kern="1200" cap="none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sz="2400" b="0" i="0" u="none" strike="noStrike" kern="1200" cap="none" spc="0" normalizeH="0" baseline="0" noProof="0" dirty="0">
                <a:effectLst/>
                <a:uLnTx/>
                <a:uFillTx/>
                <a:ea typeface="+mn-ea"/>
                <a:cs typeface="Times New Roman" panose="02020603050405020304" pitchFamily="18" charset="0"/>
              </a:rPr>
              <a:t> расходы, не включенные в муниципальные программы и ведомственные целевые программы.</a:t>
            </a:r>
            <a:endParaRPr lang="ru-RU" sz="2400" dirty="0">
              <a:cs typeface="Times New Roman" panose="02020603050405020304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C972F9F-DB2B-1612-107E-C0F9CDFB5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31968" y="6258637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4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010997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62694F-9447-D23C-C083-19E69D278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691" y="312820"/>
            <a:ext cx="11843888" cy="745231"/>
          </a:xfrm>
        </p:spPr>
        <p:txBody>
          <a:bodyPr>
            <a:noAutofit/>
          </a:bodyPr>
          <a:lstStyle/>
          <a:p>
            <a:pPr algn="ctr"/>
            <a:r>
              <a:rPr lang="ru-RU" sz="5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cs typeface="Times New Roman" panose="02020603050405020304" pitchFamily="18" charset="0"/>
              </a:rPr>
              <a:t>Основные характеристики ВМО СПб МО № </a:t>
            </a:r>
            <a:r>
              <a:rPr lang="ru-RU" sz="4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cs typeface="Times New Roman" panose="02020603050405020304" pitchFamily="18" charset="0"/>
              </a:rPr>
              <a:t>54</a:t>
            </a:r>
            <a:endParaRPr lang="ru-RU" sz="55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8151821-C993-F4E2-1D65-B47CD51F66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7691" y="1336611"/>
            <a:ext cx="5845918" cy="4184778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27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Граница </a:t>
            </a:r>
            <a:r>
              <a:rPr kumimoji="0" lang="ru-RU" sz="2700" b="0" i="0" u="none" strike="noStrike" kern="1200" cap="none" spc="0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проходит от улицы Дыбенко по границе со Всеволожским районом Ленинградской области </a:t>
            </a:r>
          </a:p>
          <a:p>
            <a:pPr algn="ctr">
              <a:spcBef>
                <a:spcPts val="0"/>
              </a:spcBef>
            </a:pPr>
            <a:r>
              <a:rPr kumimoji="0" lang="ru-RU" sz="2700" b="0" i="0" u="none" strike="noStrike" kern="1200" cap="none" spc="0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до улицы Тельмана, далее – по оси улицы Тельмана до Дальневосточного проспекта, далее – по оси Дальневосточного проспекта </a:t>
            </a:r>
          </a:p>
          <a:p>
            <a:pPr algn="ctr">
              <a:spcBef>
                <a:spcPts val="0"/>
              </a:spcBef>
            </a:pPr>
            <a:r>
              <a:rPr kumimoji="0" lang="ru-RU" sz="2700" b="0" i="0" u="none" strike="noStrike" kern="1200" cap="none" spc="0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до улицы Крыленко, далее – по оси Крыленко до реки Невы, далее – </a:t>
            </a:r>
          </a:p>
          <a:p>
            <a:pPr algn="ctr">
              <a:spcBef>
                <a:spcPts val="0"/>
              </a:spcBef>
            </a:pPr>
            <a:r>
              <a:rPr kumimoji="0" lang="ru-RU" sz="2700" b="0" i="0" u="none" strike="noStrike" kern="1200" cap="none" spc="0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 оси реки Невы до улицы Дыбенко, далее по оси улицы Дыбенко до границы со Всеволожским районом Ленинградской области.</a:t>
            </a:r>
          </a:p>
          <a:p>
            <a:pPr algn="just"/>
            <a:r>
              <a:rPr kumimoji="0" lang="ru-RU" sz="2700" b="0" i="0" u="none" strike="noStrike" kern="1200" cap="none" spc="0" normalizeH="0" baseline="0" noProof="0" dirty="0"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294214B-39EA-506E-50E8-411EB17231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515979"/>
            <a:ext cx="5845919" cy="4184778"/>
          </a:xfrm>
          <a:prstGeom prst="rect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4D8C658-F97B-4B13-098B-86DB18DED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98719" y="6180055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5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791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Стрелка: вниз 20">
            <a:extLst>
              <a:ext uri="{FF2B5EF4-FFF2-40B4-BE49-F238E27FC236}">
                <a16:creationId xmlns:a16="http://schemas.microsoft.com/office/drawing/2014/main" id="{861F6FB8-B4A3-0BD9-D477-03F2558DD27B}"/>
              </a:ext>
            </a:extLst>
          </p:cNvPr>
          <p:cNvSpPr/>
          <p:nvPr/>
        </p:nvSpPr>
        <p:spPr>
          <a:xfrm rot="14075330" flipH="1">
            <a:off x="7608487" y="2572945"/>
            <a:ext cx="299512" cy="1227646"/>
          </a:xfrm>
          <a:prstGeom prst="downArrow">
            <a:avLst/>
          </a:prstGeom>
          <a:solidFill>
            <a:srgbClr val="B2C1D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 w="0"/>
              <a:solidFill>
                <a:srgbClr val="B2C1DB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4168" y="49845"/>
            <a:ext cx="11899231" cy="1051662"/>
          </a:xfrm>
        </p:spPr>
        <p:txBody>
          <a:bodyPr>
            <a:noAutofit/>
          </a:bodyPr>
          <a:lstStyle/>
          <a:p>
            <a:pPr algn="ctr"/>
            <a:r>
              <a:rPr lang="ru-RU" sz="4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cs typeface="Times New Roman" panose="02020603050405020304" pitchFamily="18" charset="0"/>
              </a:rPr>
              <a:t>Основные направления бюджетной политики ВМО СПб МО №</a:t>
            </a:r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cs typeface="Times New Roman" panose="02020603050405020304" pitchFamily="18" charset="0"/>
              </a:rPr>
              <a:t> </a:t>
            </a:r>
            <a:r>
              <a:rPr lang="ru-RU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cs typeface="Times New Roman" panose="02020603050405020304" pitchFamily="18" charset="0"/>
              </a:rPr>
              <a:t>54</a:t>
            </a:r>
            <a:br>
              <a:rPr lang="ru-RU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cs typeface="Times New Roman" panose="02020603050405020304" pitchFamily="18" charset="0"/>
              </a:rPr>
            </a:b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cs typeface="Times New Roman" panose="02020603050405020304" pitchFamily="18" charset="0"/>
              </a:rPr>
              <a:t>на 2023 год и на плановый период 2024 и 2025 годов</a:t>
            </a:r>
          </a:p>
        </p:txBody>
      </p:sp>
      <p:sp>
        <p:nvSpPr>
          <p:cNvPr id="18" name="Овал 6">
            <a:extLst>
              <a:ext uri="{FF2B5EF4-FFF2-40B4-BE49-F238E27FC236}">
                <a16:creationId xmlns:a16="http://schemas.microsoft.com/office/drawing/2014/main" id="{46BC609B-A5AB-7AE4-6668-2335834699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61638" y="1193239"/>
            <a:ext cx="3882670" cy="303160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организации и осуществлению деятельности по опеке и попечительству, выплате пособий на детей, находящихся под опекой, выплате вознаграждений приемным родителям за счет средств субвенции</a:t>
            </a:r>
            <a:endParaRPr kumimoji="0" lang="ru-RU" altLang="ru-RU" sz="3600" b="0" i="0" u="none" strike="noStrike" cap="none" normalizeH="0" baseline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Овал 7">
            <a:extLst>
              <a:ext uri="{FF2B5EF4-FFF2-40B4-BE49-F238E27FC236}">
                <a16:creationId xmlns:a16="http://schemas.microsoft.com/office/drawing/2014/main" id="{FEE38579-566D-B8A4-6766-C84EF5A813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45293" y="4557270"/>
            <a:ext cx="2795948" cy="216232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составление протоколов об административных правонарушениях за счет средств субвенции</a:t>
            </a:r>
            <a:endParaRPr kumimoji="0" lang="ru-RU" altLang="ru-RU" sz="3600" b="0" i="0" u="none" strike="noStrike" cap="none" normalizeH="0" baseline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Rectangle 10">
            <a:extLst>
              <a:ext uri="{FF2B5EF4-FFF2-40B4-BE49-F238E27FC236}">
                <a16:creationId xmlns:a16="http://schemas.microsoft.com/office/drawing/2014/main" id="{A5F46D7A-FE60-DCE9-1927-C3E50B6E6A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9900" y="10160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sp>
        <p:nvSpPr>
          <p:cNvPr id="23" name="Rectangle 18">
            <a:extLst>
              <a:ext uri="{FF2B5EF4-FFF2-40B4-BE49-F238E27FC236}">
                <a16:creationId xmlns:a16="http://schemas.microsoft.com/office/drawing/2014/main" id="{53822B71-D438-A1E1-A523-0BB7426481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9900" y="1473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sp>
        <p:nvSpPr>
          <p:cNvPr id="8" name="Стрелка: вниз 7">
            <a:extLst>
              <a:ext uri="{FF2B5EF4-FFF2-40B4-BE49-F238E27FC236}">
                <a16:creationId xmlns:a16="http://schemas.microsoft.com/office/drawing/2014/main" id="{815CDAC8-81A7-9728-0848-64F8E83C7EB8}"/>
              </a:ext>
            </a:extLst>
          </p:cNvPr>
          <p:cNvSpPr/>
          <p:nvPr/>
        </p:nvSpPr>
        <p:spPr>
          <a:xfrm rot="17834781" flipH="1">
            <a:off x="7579402" y="3938922"/>
            <a:ext cx="357683" cy="1641215"/>
          </a:xfrm>
          <a:prstGeom prst="downArrow">
            <a:avLst/>
          </a:prstGeom>
          <a:solidFill>
            <a:srgbClr val="B2C1D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 w="0"/>
              <a:solidFill>
                <a:srgbClr val="B2C1DB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11" name="Схема 10">
            <a:extLst>
              <a:ext uri="{FF2B5EF4-FFF2-40B4-BE49-F238E27FC236}">
                <a16:creationId xmlns:a16="http://schemas.microsoft.com/office/drawing/2014/main" id="{912D5C74-13A1-7AF4-6252-B224D459BD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22146869"/>
              </p:ext>
            </p:extLst>
          </p:nvPr>
        </p:nvGraphicFramePr>
        <p:xfrm>
          <a:off x="-1021075" y="1249948"/>
          <a:ext cx="9242173" cy="5451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4" name="Облачко с текстом: прямоугольное со скругленными углами 23">
            <a:extLst>
              <a:ext uri="{FF2B5EF4-FFF2-40B4-BE49-F238E27FC236}">
                <a16:creationId xmlns:a16="http://schemas.microsoft.com/office/drawing/2014/main" id="{C4355F87-FC8E-30F5-82EB-F8D0F579B4AC}"/>
              </a:ext>
            </a:extLst>
          </p:cNvPr>
          <p:cNvSpPr/>
          <p:nvPr/>
        </p:nvSpPr>
        <p:spPr>
          <a:xfrm>
            <a:off x="5390148" y="5460682"/>
            <a:ext cx="2893048" cy="1211175"/>
          </a:xfrm>
          <a:prstGeom prst="wedgeRoundRectCallout">
            <a:avLst>
              <a:gd name="adj1" fmla="val -71748"/>
              <a:gd name="adj2" fmla="val -114263"/>
              <a:gd name="adj3" fmla="val 16667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0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Разработаны в соответствии с БК РФ с учетом итогов реализации бюджетной политики в 2022 году, положением «О бюджетном процессе во ВМО СПб МО № 54»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A7E642DD-B519-2F53-F6F0-B28A7752B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5900" y="6291349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6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08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AF0743-C758-0264-0F41-1D283AA17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2" y="221476"/>
            <a:ext cx="10059987" cy="536513"/>
          </a:xfrm>
        </p:spPr>
        <p:txBody>
          <a:bodyPr>
            <a:noAutofit/>
          </a:bodyPr>
          <a:lstStyle/>
          <a:p>
            <a:pPr algn="ctr"/>
            <a:r>
              <a:rPr lang="ru-RU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cs typeface="Times New Roman" panose="02020603050405020304" pitchFamily="18" charset="0"/>
              </a:rPr>
              <a:t>Местное самоуправление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A3BCCE-D3CF-E1A4-A364-51EE7B7F41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4000" y="977231"/>
            <a:ext cx="11684000" cy="490353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Обеспечивает </a:t>
            </a:r>
            <a:r>
              <a:rPr lang="ru-RU" dirty="0">
                <a:ln>
                  <a:solidFill>
                    <a:schemeClr val="accent5">
                      <a:lumMod val="50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самостоятельное решение населением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вопросов местного значения, владение, пользование и распоряжение муниципальной собственностью, исходя из интересов населения.</a:t>
            </a:r>
          </a:p>
          <a:p>
            <a:pPr marL="0" indent="0" algn="just">
              <a:buNone/>
            </a:pP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Муниципальные бюджеты являются </a:t>
            </a:r>
            <a:r>
              <a:rPr lang="ru-RU" dirty="0">
                <a:ln>
                  <a:solidFill>
                    <a:schemeClr val="accent5">
                      <a:lumMod val="50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третьим уровнем бюджетной системы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РФ.</a:t>
            </a:r>
          </a:p>
          <a:p>
            <a:pPr marL="0" indent="0" algn="just">
              <a:buNone/>
            </a:pP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Местный бюджет представляет собой форму образования и расходования финансовых ресурсов, предназначенных для обеспечения задач и функций, которые отнесены к предметам ведения местного самоуправления (ст.14 Бюджетного Кодекса РФ).</a:t>
            </a:r>
          </a:p>
          <a:p>
            <a:pPr marL="457200" indent="-457200" algn="just"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F311A1A-BCC9-3161-658F-C334E7A33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94800" y="6271399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7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618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F7778D-5F82-62D2-CF1F-5C5214D7E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50" y="77787"/>
            <a:ext cx="11658600" cy="952500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Основные функции</a:t>
            </a:r>
            <a:endParaRPr lang="ru-RU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0C41007-24FD-5A12-5EAB-1F7299AFCE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850" y="1231900"/>
            <a:ext cx="11544300" cy="5072063"/>
          </a:xfrm>
        </p:spPr>
        <p:txBody>
          <a:bodyPr>
            <a:normAutofit fontScale="92500" lnSpcReduction="20000"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непосредственного участия населения в решении вопросов местного значения, учет и координация интересов различных групп населения.</a:t>
            </a:r>
          </a:p>
          <a:p>
            <a:pPr marL="514350" indent="-514350" algn="just">
              <a:buFont typeface="+mj-lt"/>
              <a:buAutoNum type="arabicPeriod"/>
            </a:pPr>
            <a:endParaRPr lang="ru-RU" sz="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комплексного социально-экономического развития муниципального образования.</a:t>
            </a:r>
          </a:p>
          <a:p>
            <a:pPr marL="457200" indent="-457200" algn="just">
              <a:buAutoNum type="arabicPeriod"/>
            </a:pPr>
            <a:endParaRPr lang="ru-RU" sz="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Управление муниципальной собственностью и местными финансами.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Осуществление социальной политики местного самоуправления, направленной на создание условий, обеспечивающих достойную жизнь и свободное развитие человека.</a:t>
            </a:r>
          </a:p>
          <a:p>
            <a:pPr marL="457200" indent="-457200" algn="just">
              <a:buAutoNum type="arabicPeriod"/>
            </a:pPr>
            <a:endParaRPr lang="ru-RU" sz="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Охрана окружающей среды.</a:t>
            </a:r>
          </a:p>
          <a:p>
            <a:pPr marL="457200" indent="-457200" algn="just">
              <a:buAutoNum type="arabicPeriod"/>
            </a:pPr>
            <a:endParaRPr lang="ru-RU" sz="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общественного порядка.</a:t>
            </a:r>
          </a:p>
          <a:p>
            <a:pPr algn="just"/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4FDA139-AEF7-4D4A-4D8E-04AEFB7E4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24950" y="614045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8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6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0322CE-45A4-D0F9-06B7-4726A52CA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7150" y="-340379"/>
            <a:ext cx="12306300" cy="1325563"/>
          </a:xfrm>
        </p:spPr>
        <p:txBody>
          <a:bodyPr>
            <a:normAutofit/>
          </a:bodyPr>
          <a:lstStyle/>
          <a:p>
            <a:pPr algn="ctr"/>
            <a:r>
              <a:rPr lang="ru-RU" sz="4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Участие населения в бюджетном процессе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E85A4E7-5F3D-F221-8159-093E861A7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31300" y="6129565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9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Picture 2" descr="Создание условий по приёму обращений граждан в госорганы через портал  госуслуг — Октябрьский район п. Каменоломни, г. Шахты">
            <a:extLst>
              <a:ext uri="{FF2B5EF4-FFF2-40B4-BE49-F238E27FC236}">
                <a16:creationId xmlns:a16="http://schemas.microsoft.com/office/drawing/2014/main" id="{497C379D-9B8F-CE8E-710B-615CF89F0AD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73" y="677734"/>
            <a:ext cx="2250197" cy="22501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A630314-DEE7-96AD-CDCE-06B4CD6F5032}"/>
              </a:ext>
            </a:extLst>
          </p:cNvPr>
          <p:cNvSpPr txBox="1"/>
          <p:nvPr/>
        </p:nvSpPr>
        <p:spPr>
          <a:xfrm>
            <a:off x="731521" y="2899457"/>
            <a:ext cx="20955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Соучаствующее </a:t>
            </a:r>
          </a:p>
          <a:p>
            <a:pPr algn="ctr"/>
            <a:r>
              <a:rPr lang="ru-RU" sz="2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проектирование </a:t>
            </a:r>
            <a:endParaRPr lang="ru-RU" sz="20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678604-EC4D-C823-E4FD-8780651FAD38}"/>
              </a:ext>
            </a:extLst>
          </p:cNvPr>
          <p:cNvSpPr txBox="1"/>
          <p:nvPr/>
        </p:nvSpPr>
        <p:spPr>
          <a:xfrm>
            <a:off x="8373995" y="2599691"/>
            <a:ext cx="278441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Публичные слушания</a:t>
            </a:r>
            <a:endParaRPr lang="ru-RU" sz="20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9A450292-A7C4-348F-1E0A-53BBA2740F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06" y="3958543"/>
            <a:ext cx="3540795" cy="23580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>
            <a:extLst>
              <a:ext uri="{FF2B5EF4-FFF2-40B4-BE49-F238E27FC236}">
                <a16:creationId xmlns:a16="http://schemas.microsoft.com/office/drawing/2014/main" id="{48BE3955-190B-A299-1A2D-8E450380B3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75" b="90000" l="2011" r="9756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8949"/>
          <a:stretch/>
        </p:blipFill>
        <p:spPr bwMode="auto">
          <a:xfrm>
            <a:off x="3914094" y="3871259"/>
            <a:ext cx="3959905" cy="24036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DA7774C-EFCF-C4D9-35FE-C9A16B9ECF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92105" y="728436"/>
            <a:ext cx="2148795" cy="2148795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05B12EC5-752B-2A59-A1D3-3EBF2CDE6B3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0092" y="3313610"/>
            <a:ext cx="2787291" cy="209046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E98024A-E95F-7C5D-DC00-F05483DA8D4A}"/>
              </a:ext>
            </a:extLst>
          </p:cNvPr>
          <p:cNvSpPr txBox="1"/>
          <p:nvPr/>
        </p:nvSpPr>
        <p:spPr>
          <a:xfrm>
            <a:off x="8799339" y="5479027"/>
            <a:ext cx="214879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 с жителями на местности</a:t>
            </a:r>
            <a:endParaRPr lang="ru-RU" sz="20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996F56E-EB61-D88C-615B-43EE7BAB06BE}"/>
              </a:ext>
            </a:extLst>
          </p:cNvPr>
          <p:cNvSpPr txBox="1"/>
          <p:nvPr/>
        </p:nvSpPr>
        <p:spPr>
          <a:xfrm>
            <a:off x="2027753" y="6307335"/>
            <a:ext cx="467749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Онлайн-сервисы</a:t>
            </a:r>
            <a:endParaRPr lang="ru-RU" sz="20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2E7B409F-C5C1-5138-3AE1-D63A77F04BB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40901" y="750178"/>
            <a:ext cx="2787292" cy="2090469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C00210F2-5C6A-B746-5EAB-4669771DAEB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66568" y="661368"/>
            <a:ext cx="2784413" cy="1860302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26B8117-BA49-E265-166D-E9B454384DDC}"/>
              </a:ext>
            </a:extLst>
          </p:cNvPr>
          <p:cNvSpPr txBox="1"/>
          <p:nvPr/>
        </p:nvSpPr>
        <p:spPr>
          <a:xfrm>
            <a:off x="3069844" y="2942757"/>
            <a:ext cx="495430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Общественные обсуждения </a:t>
            </a:r>
            <a:endParaRPr lang="ru-RU" sz="20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721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609064FA-A650-5693-FEEE-08CEBF994E8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99044384"/>
              </p:ext>
            </p:extLst>
          </p:nvPr>
        </p:nvGraphicFramePr>
        <p:xfrm>
          <a:off x="383004" y="0"/>
          <a:ext cx="11808996" cy="73152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Облачко с текстом: прямоугольное со скругленными углами 2">
            <a:extLst>
              <a:ext uri="{FF2B5EF4-FFF2-40B4-BE49-F238E27FC236}">
                <a16:creationId xmlns:a16="http://schemas.microsoft.com/office/drawing/2014/main" id="{B02D7652-9E08-1A48-583E-D016E994E6FA}"/>
              </a:ext>
            </a:extLst>
          </p:cNvPr>
          <p:cNvSpPr/>
          <p:nvPr/>
        </p:nvSpPr>
        <p:spPr>
          <a:xfrm>
            <a:off x="383004" y="5219700"/>
            <a:ext cx="3582000" cy="1440000"/>
          </a:xfrm>
          <a:prstGeom prst="wedgeRoundRectCallout">
            <a:avLst>
              <a:gd name="adj1" fmla="val 60623"/>
              <a:gd name="adj2" fmla="val -66198"/>
              <a:gd name="adj3" fmla="val 16667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Закрепленные государством для самостоятельного решения населением. </a:t>
            </a:r>
            <a:br>
              <a:rPr lang="ru-RU" sz="1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5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Полномочия по решению вопросов местного значения в соответствии с Конституцией РФ, ФЗ от 06.10.2003 №131-ФЗ «Об общих принципах организации местного самоуправления в РФ»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лачко с текстом: прямоугольное со скругленными углами 3">
            <a:extLst>
              <a:ext uri="{FF2B5EF4-FFF2-40B4-BE49-F238E27FC236}">
                <a16:creationId xmlns:a16="http://schemas.microsoft.com/office/drawing/2014/main" id="{BD171362-DE1B-5DEE-53F1-6A5AF0D43EF7}"/>
              </a:ext>
            </a:extLst>
          </p:cNvPr>
          <p:cNvSpPr/>
          <p:nvPr/>
        </p:nvSpPr>
        <p:spPr>
          <a:xfrm>
            <a:off x="383004" y="456200"/>
            <a:ext cx="3581400" cy="1440000"/>
          </a:xfrm>
          <a:prstGeom prst="wedgeRoundRectCallout">
            <a:avLst>
              <a:gd name="adj1" fmla="val 60460"/>
              <a:gd name="adj2" fmla="val 44819"/>
              <a:gd name="adj3" fmla="val 16667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Полномочия, которые государство передает органам МСУ и за выполнением которых осуществляет контроль</a:t>
            </a:r>
            <a:endParaRPr lang="ru-RU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C1375E2-E5AA-16D5-B6D5-CCA3BF188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20200" y="6294575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10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80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0AB4AD2-D8A6-2F09-3906-490FDA3D6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5900" y="6227633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11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9A401FD-C54A-A47B-BF56-70D816EAAA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81794" y="0"/>
            <a:ext cx="11113294" cy="806474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23E338-C320-A422-109D-8BE9FE780C2E}"/>
              </a:ext>
            </a:extLst>
          </p:cNvPr>
          <p:cNvSpPr txBox="1"/>
          <p:nvPr/>
        </p:nvSpPr>
        <p:spPr>
          <a:xfrm>
            <a:off x="88901" y="-114300"/>
            <a:ext cx="12103099" cy="132343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</a:rPr>
              <a:t>ОСНОВНЫЕ ХАРАКТЕРИСТИКИ БЮДЖЕТА </a:t>
            </a:r>
          </a:p>
          <a:p>
            <a:pPr algn="ctr"/>
            <a:r>
              <a:rPr lang="ru-RU" sz="3600" i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cs typeface="Times New Roman" panose="02020603050405020304" pitchFamily="18" charset="0"/>
              </a:rPr>
              <a:t>2023</a:t>
            </a:r>
            <a:r>
              <a:rPr lang="ru-RU" sz="400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</a:rPr>
              <a:t> ГОДА </a:t>
            </a:r>
            <a:r>
              <a:rPr lang="ru-RU" sz="400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cs typeface="Times New Roman" panose="02020603050405020304" pitchFamily="18" charset="0"/>
              </a:rPr>
              <a:t>ВМО СПб МО № </a:t>
            </a:r>
            <a:r>
              <a:rPr lang="ru-RU" sz="3200" i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cs typeface="Times New Roman" panose="02020603050405020304" pitchFamily="18" charset="0"/>
              </a:rPr>
              <a:t>54</a:t>
            </a:r>
            <a:endParaRPr lang="ru-RU" sz="4000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AEFAF0-084F-E257-9E67-2C31A0E7052C}"/>
              </a:ext>
            </a:extLst>
          </p:cNvPr>
          <p:cNvSpPr txBox="1"/>
          <p:nvPr/>
        </p:nvSpPr>
        <p:spPr>
          <a:xfrm>
            <a:off x="6000750" y="3152001"/>
            <a:ext cx="10191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млн. руб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ADFFAA0-1265-8A8D-736C-CB0CAE41D6F9}"/>
              </a:ext>
            </a:extLst>
          </p:cNvPr>
          <p:cNvSpPr txBox="1"/>
          <p:nvPr/>
        </p:nvSpPr>
        <p:spPr>
          <a:xfrm>
            <a:off x="6000749" y="4723626"/>
            <a:ext cx="10191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млн. руб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880870-6F62-4801-0493-1B95D3EFC33E}"/>
              </a:ext>
            </a:extLst>
          </p:cNvPr>
          <p:cNvSpPr txBox="1"/>
          <p:nvPr/>
        </p:nvSpPr>
        <p:spPr>
          <a:xfrm>
            <a:off x="0" y="6404446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Источник: https://mo54.ru/category/bjudzhet/</a:t>
            </a:r>
          </a:p>
        </p:txBody>
      </p:sp>
    </p:spTree>
    <p:extLst>
      <p:ext uri="{BB962C8B-B14F-4D97-AF65-F5344CB8AC3E}">
        <p14:creationId xmlns:p14="http://schemas.microsoft.com/office/powerpoint/2010/main" val="325758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A79369BE-36CF-8CA3-7002-E92190DD46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6976973"/>
              </p:ext>
            </p:extLst>
          </p:nvPr>
        </p:nvGraphicFramePr>
        <p:xfrm>
          <a:off x="438149" y="171450"/>
          <a:ext cx="11507107" cy="6496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Облачко с текстом: прямоугольное со скругленными углами 8">
            <a:extLst>
              <a:ext uri="{FF2B5EF4-FFF2-40B4-BE49-F238E27FC236}">
                <a16:creationId xmlns:a16="http://schemas.microsoft.com/office/drawing/2014/main" id="{A91FBEEF-0EF3-6C84-55D5-FD2E7458AF0F}"/>
              </a:ext>
            </a:extLst>
          </p:cNvPr>
          <p:cNvSpPr/>
          <p:nvPr/>
        </p:nvSpPr>
        <p:spPr>
          <a:xfrm>
            <a:off x="246744" y="2926487"/>
            <a:ext cx="3969656" cy="2008325"/>
          </a:xfrm>
          <a:prstGeom prst="wedgeRoundRectCallout">
            <a:avLst>
              <a:gd name="adj1" fmla="val 43523"/>
              <a:gd name="adj2" fmla="val -98448"/>
              <a:gd name="adj3" fmla="val 16667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lvl="0" indent="-342900" algn="ctr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Средства, составляющие восстановительную стоимость зеленых насаждений</a:t>
            </a:r>
          </a:p>
        </p:txBody>
      </p:sp>
      <p:sp>
        <p:nvSpPr>
          <p:cNvPr id="14" name="Облачко с текстом: прямоугольное со скругленными углами 13">
            <a:extLst>
              <a:ext uri="{FF2B5EF4-FFF2-40B4-BE49-F238E27FC236}">
                <a16:creationId xmlns:a16="http://schemas.microsoft.com/office/drawing/2014/main" id="{8ED2FABF-7FBA-38A5-2881-2AD4ECCADE37}"/>
              </a:ext>
            </a:extLst>
          </p:cNvPr>
          <p:cNvSpPr/>
          <p:nvPr/>
        </p:nvSpPr>
        <p:spPr>
          <a:xfrm>
            <a:off x="10103947" y="353875"/>
            <a:ext cx="1516553" cy="1005025"/>
          </a:xfrm>
          <a:prstGeom prst="wedgeRoundRectCallout">
            <a:avLst>
              <a:gd name="adj1" fmla="val -166713"/>
              <a:gd name="adj2" fmla="val 26574"/>
              <a:gd name="adj3" fmla="val 16667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lvl="0" indent="-342900" algn="ctr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НДФЛ</a:t>
            </a:r>
          </a:p>
        </p:txBody>
      </p:sp>
      <p:sp>
        <p:nvSpPr>
          <p:cNvPr id="15" name="Облачко с текстом: прямоугольное со скругленными углами 14">
            <a:extLst>
              <a:ext uri="{FF2B5EF4-FFF2-40B4-BE49-F238E27FC236}">
                <a16:creationId xmlns:a16="http://schemas.microsoft.com/office/drawing/2014/main" id="{5F1142D1-D7DE-F115-39A2-9AA3AFBC5369}"/>
              </a:ext>
            </a:extLst>
          </p:cNvPr>
          <p:cNvSpPr/>
          <p:nvPr/>
        </p:nvSpPr>
        <p:spPr>
          <a:xfrm>
            <a:off x="9075247" y="2926487"/>
            <a:ext cx="2870009" cy="1440000"/>
          </a:xfrm>
          <a:prstGeom prst="wedgeRoundRectCallout">
            <a:avLst>
              <a:gd name="adj1" fmla="val -110957"/>
              <a:gd name="adj2" fmla="val -13113"/>
              <a:gd name="adj3" fmla="val 16667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 algn="ctr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</a:t>
            </a:r>
          </a:p>
          <a:p>
            <a:pPr marL="285750" lvl="0" indent="-285750" algn="ctr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</a:t>
            </a:r>
          </a:p>
          <a:p>
            <a:pPr marL="285750" lvl="0" indent="-285750" algn="ctr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Дотации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96888B1-5CA2-10C1-64F7-D6A666670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247" y="6139000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12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42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AF115952-31AD-266B-4546-27B1D1F40DE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1073117"/>
              </p:ext>
            </p:extLst>
          </p:nvPr>
        </p:nvGraphicFramePr>
        <p:xfrm>
          <a:off x="208547" y="0"/>
          <a:ext cx="11774906" cy="6319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10403556-3F46-063D-086C-E469A3638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6400" y="6444217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bg2">
                    <a:lumMod val="50000"/>
                  </a:schemeClr>
                </a:solidFill>
              </a:rPr>
              <a:t>13</a:t>
            </a:fld>
            <a:endParaRPr lang="en-US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1F1D4F-78B5-7236-11DF-C2689E2229EB}"/>
              </a:ext>
            </a:extLst>
          </p:cNvPr>
          <p:cNvSpPr txBox="1"/>
          <p:nvPr/>
        </p:nvSpPr>
        <p:spPr>
          <a:xfrm>
            <a:off x="0" y="6404446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Источник: https://mo54.ru/category/bjudzhet/</a:t>
            </a:r>
          </a:p>
        </p:txBody>
      </p:sp>
    </p:spTree>
    <p:extLst>
      <p:ext uri="{BB962C8B-B14F-4D97-AF65-F5344CB8AC3E}">
        <p14:creationId xmlns:p14="http://schemas.microsoft.com/office/powerpoint/2010/main" val="218774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0DB7FB62-AB94-211C-4017-4F73153B3C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9400704"/>
              </p:ext>
            </p:extLst>
          </p:nvPr>
        </p:nvGraphicFramePr>
        <p:xfrm>
          <a:off x="290547" y="118100"/>
          <a:ext cx="11462949" cy="65395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C715D7C-28A0-04CE-777A-F12BA7983BD8}"/>
              </a:ext>
            </a:extLst>
          </p:cNvPr>
          <p:cNvSpPr txBox="1"/>
          <p:nvPr/>
        </p:nvSpPr>
        <p:spPr>
          <a:xfrm>
            <a:off x="364525" y="200345"/>
            <a:ext cx="1146294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</a:rPr>
              <a:t>ДИНАМИКА РАСХОДОВ </a:t>
            </a:r>
            <a:r>
              <a:rPr lang="ru-RU" sz="400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cs typeface="Times New Roman" panose="02020603050405020304" pitchFamily="18" charset="0"/>
              </a:rPr>
              <a:t>ВМО СПб МО № </a:t>
            </a:r>
            <a:r>
              <a:rPr lang="ru-RU" sz="3200" i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cs typeface="Times New Roman" panose="02020603050405020304" pitchFamily="18" charset="0"/>
              </a:rPr>
              <a:t>54 </a:t>
            </a:r>
            <a:r>
              <a:rPr lang="ru-RU" sz="400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</a:rPr>
              <a:t>(в</a:t>
            </a:r>
            <a:r>
              <a:rPr lang="ru-RU" sz="4000" baseline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</a:rPr>
              <a:t> млн. руб</a:t>
            </a:r>
            <a:r>
              <a:rPr lang="ru-RU" sz="4000" baseline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</a:t>
            </a:r>
            <a:endParaRPr lang="ru-RU" sz="4000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E99EBA6-5341-4136-338F-D4BCE966C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58253" y="6279829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bg2">
                    <a:lumMod val="50000"/>
                  </a:schemeClr>
                </a:solidFill>
              </a:rPr>
              <a:t>14</a:t>
            </a:fld>
            <a:endParaRPr lang="en-US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69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5">
            <a:extLst>
              <a:ext uri="{FF2B5EF4-FFF2-40B4-BE49-F238E27FC236}">
                <a16:creationId xmlns:a16="http://schemas.microsoft.com/office/drawing/2014/main" id="{592B0138-1B24-F7D4-4575-B13509FE3CC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6051414"/>
              </p:ext>
            </p:extLst>
          </p:nvPr>
        </p:nvGraphicFramePr>
        <p:xfrm>
          <a:off x="0" y="284322"/>
          <a:ext cx="11747500" cy="62893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13F2C457-B23D-FB9E-BE09-73D422332DCF}"/>
              </a:ext>
            </a:extLst>
          </p:cNvPr>
          <p:cNvSpPr txBox="1"/>
          <p:nvPr/>
        </p:nvSpPr>
        <p:spPr>
          <a:xfrm>
            <a:off x="131483" y="84221"/>
            <a:ext cx="1146294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</a:rPr>
              <a:t>ДИНАМИКА РАСХОДОВ </a:t>
            </a:r>
            <a:r>
              <a:rPr lang="ru-RU" sz="400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cs typeface="Times New Roman" panose="02020603050405020304" pitchFamily="18" charset="0"/>
              </a:rPr>
              <a:t>ВМО СПб МО № </a:t>
            </a:r>
            <a:r>
              <a:rPr lang="ru-RU" sz="3200" i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cs typeface="Times New Roman" panose="02020603050405020304" pitchFamily="18" charset="0"/>
              </a:rPr>
              <a:t>54 </a:t>
            </a:r>
            <a:r>
              <a:rPr lang="ru-RU" sz="400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</a:rPr>
              <a:t>(в</a:t>
            </a:r>
            <a:r>
              <a:rPr lang="ru-RU" sz="4000" baseline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</a:rPr>
              <a:t> млн. руб</a:t>
            </a:r>
            <a:r>
              <a:rPr lang="ru-RU" sz="4000" baseline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</a:t>
            </a:r>
            <a:endParaRPr lang="ru-RU" sz="4000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2B817612-B045-3996-5D00-00DB21AED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94132" y="6292530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bg2">
                    <a:lumMod val="50000"/>
                  </a:schemeClr>
                </a:solidFill>
              </a:rPr>
              <a:t>15</a:t>
            </a:fld>
            <a:endParaRPr lang="en-US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192278-F738-12D5-07FF-3FE037AA0E3E}"/>
              </a:ext>
            </a:extLst>
          </p:cNvPr>
          <p:cNvSpPr txBox="1"/>
          <p:nvPr/>
        </p:nvSpPr>
        <p:spPr>
          <a:xfrm>
            <a:off x="0" y="6404446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Источник: https://mo54.ru/category/bjudzhet/</a:t>
            </a:r>
          </a:p>
        </p:txBody>
      </p:sp>
    </p:spTree>
    <p:extLst>
      <p:ext uri="{BB962C8B-B14F-4D97-AF65-F5344CB8AC3E}">
        <p14:creationId xmlns:p14="http://schemas.microsoft.com/office/powerpoint/2010/main" val="284374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312836-194F-A32E-E073-2D224E4D33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813" y="88636"/>
            <a:ext cx="11736371" cy="585131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МУНИЦИПАЛЬНЫЕ ПРОГРАММЫ НА </a:t>
            </a:r>
            <a:r>
              <a:rPr lang="ru-RU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2023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ГОД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62071C1-C617-101B-D25B-83AB684F8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60886" y="6401720"/>
            <a:ext cx="27051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bg2">
                    <a:lumMod val="50000"/>
                  </a:schemeClr>
                </a:solidFill>
              </a:rPr>
              <a:t>16</a:t>
            </a:fld>
            <a:endParaRPr lang="en-US" b="1" dirty="0">
              <a:solidFill>
                <a:schemeClr val="bg2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10" name="Объект 9">
                <a:extLst>
                  <a:ext uri="{FF2B5EF4-FFF2-40B4-BE49-F238E27FC236}">
                    <a16:creationId xmlns:a16="http://schemas.microsoft.com/office/drawing/2014/main" id="{E834FF9C-3095-3B0F-0294-AA4B2119890A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536537969"/>
                  </p:ext>
                </p:extLst>
              </p:nvPr>
            </p:nvGraphicFramePr>
            <p:xfrm>
              <a:off x="129615" y="901700"/>
              <a:ext cx="11736371" cy="5637212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 xmlns="">
          <p:pic>
            <p:nvPicPr>
              <p:cNvPr id="10" name="Объект 9">
                <a:extLst>
                  <a:ext uri="{FF2B5EF4-FFF2-40B4-BE49-F238E27FC236}">
                    <a16:creationId xmlns:a16="http://schemas.microsoft.com/office/drawing/2014/main" id="{E834FF9C-3095-3B0F-0294-AA4B2119890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9615" y="901700"/>
                <a:ext cx="11736371" cy="5637212"/>
              </a:xfrm>
              <a:prstGeom prst="rect">
                <a:avLst/>
              </a:prstGeom>
            </p:spPr>
          </p:pic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DA07FE7F-9CB5-13CA-787F-9FEED9930BAF}"/>
              </a:ext>
            </a:extLst>
          </p:cNvPr>
          <p:cNvSpPr txBox="1"/>
          <p:nvPr/>
        </p:nvSpPr>
        <p:spPr>
          <a:xfrm>
            <a:off x="227812" y="6468213"/>
            <a:ext cx="83827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Источник: https://mo54.ru/category/bjudzhet/municipalnye-programmy/</a:t>
            </a:r>
          </a:p>
        </p:txBody>
      </p:sp>
    </p:spTree>
    <p:extLst>
      <p:ext uri="{BB962C8B-B14F-4D97-AF65-F5344CB8AC3E}">
        <p14:creationId xmlns:p14="http://schemas.microsoft.com/office/powerpoint/2010/main" val="4241245190"/>
      </p:ext>
    </p:extLst>
  </p:cSld>
  <p:clrMapOvr>
    <a:masterClrMapping/>
  </p:clrMapOvr>
  <p:transition spd="slow"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Диаграмма 11">
            <a:extLst>
              <a:ext uri="{FF2B5EF4-FFF2-40B4-BE49-F238E27FC236}">
                <a16:creationId xmlns:a16="http://schemas.microsoft.com/office/drawing/2014/main" id="{28F31583-056A-1689-2CF2-B038CB6D35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59974542"/>
              </p:ext>
            </p:extLst>
          </p:nvPr>
        </p:nvGraphicFramePr>
        <p:xfrm>
          <a:off x="0" y="769256"/>
          <a:ext cx="11887200" cy="64153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312836-194F-A32E-E073-2D224E4D33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814" y="-156041"/>
            <a:ext cx="11736371" cy="585131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МУНИЦИПАЛЬНЫЕ ПРОГРАММЫ НА </a:t>
            </a:r>
            <a:r>
              <a:rPr lang="ru-RU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2024 и 2025</a:t>
            </a: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 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ГОД ( в млн. руб.)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62071C1-C617-101B-D25B-83AB684F8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267450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17</a:t>
            </a:fld>
            <a:endParaRPr lang="en-US" sz="11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E5A8F6-4543-7F53-7F0D-7DCCCE4D5CA8}"/>
              </a:ext>
            </a:extLst>
          </p:cNvPr>
          <p:cNvSpPr txBox="1"/>
          <p:nvPr/>
        </p:nvSpPr>
        <p:spPr>
          <a:xfrm>
            <a:off x="227814" y="6447909"/>
            <a:ext cx="74175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Источник: https://mo54.ru/category/bjudzhet/municipalnye-programmy/</a:t>
            </a:r>
          </a:p>
        </p:txBody>
      </p:sp>
    </p:spTree>
    <p:extLst>
      <p:ext uri="{BB962C8B-B14F-4D97-AF65-F5344CB8AC3E}">
        <p14:creationId xmlns:p14="http://schemas.microsoft.com/office/powerpoint/2010/main" val="2654779979"/>
      </p:ext>
    </p:extLst>
  </p:cSld>
  <p:clrMapOvr>
    <a:masterClrMapping/>
  </p:clrMapOvr>
  <p:transition spd="slow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8652" y="522550"/>
            <a:ext cx="11053817" cy="1334277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№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cs typeface="Times New Roman" panose="02020603050405020304" pitchFamily="18" charset="0"/>
              </a:rPr>
              <a:t>1</a:t>
            </a:r>
            <a:br>
              <a:rPr lang="ru-RU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</a:b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«ФОРМИРОВАНИЕ АРХИВНЫХ ФОНДОВ ОРГАНОВ МЕСТНОГО САМОУПРАВЛЕНИЯ, МУНИЦИПАЛЬНЫХ ПРЕДПРИЯТИЙ И УЧРЕЖДЕНИЙ»</a:t>
            </a:r>
            <a:b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</a:rPr>
            </a:b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 (Заголовки)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idx="1"/>
          </p:nvPr>
        </p:nvSpPr>
        <p:spPr>
          <a:xfrm>
            <a:off x="389531" y="1488670"/>
            <a:ext cx="6749205" cy="5050242"/>
          </a:xfrm>
          <a:noFill/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50" b="1" dirty="0">
                <a:ln w="0">
                  <a:solidFill>
                    <a:schemeClr val="accent5">
                      <a:lumMod val="50000"/>
                      <a:alpha val="48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Цель - </a:t>
            </a:r>
            <a:r>
              <a:rPr lang="ru-RU" sz="1750" dirty="0">
                <a:ln w="0">
                  <a:solidFill>
                    <a:schemeClr val="accent5">
                      <a:lumMod val="50000"/>
                      <a:alpha val="48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сохранение архивного фонда ВМО СПб МО №54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50" b="1" dirty="0">
                <a:ln w="0">
                  <a:solidFill>
                    <a:schemeClr val="accent5">
                      <a:lumMod val="50000"/>
                      <a:alpha val="48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50" dirty="0">
                <a:ln w="0">
                  <a:solidFill>
                    <a:schemeClr val="accent5">
                      <a:lumMod val="50000"/>
                      <a:alpha val="48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- научно-техническая обработка документов постоянного хранения;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50" dirty="0">
                <a:ln w="0">
                  <a:solidFill>
                    <a:schemeClr val="accent5">
                      <a:lumMod val="50000"/>
                      <a:alpha val="48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- научно-техническая обработка документов по личному составу;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50" dirty="0">
                <a:ln w="0">
                  <a:solidFill>
                    <a:schemeClr val="accent5">
                      <a:lumMod val="50000"/>
                      <a:alpha val="48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- переплет и оформление дел для хранения в соответствии с требованиями руководящих документов;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50" dirty="0">
                <a:ln w="0">
                  <a:solidFill>
                    <a:schemeClr val="accent5">
                      <a:lumMod val="50000"/>
                      <a:alpha val="48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- комплектование архива документами, состав которых предусмотрен положением об архиве;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50" dirty="0">
                <a:ln w="0">
                  <a:solidFill>
                    <a:schemeClr val="accent5">
                      <a:lumMod val="50000"/>
                      <a:alpha val="48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- учет и обеспечение сохранности документов;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50" dirty="0">
                <a:ln w="0">
                  <a:solidFill>
                    <a:schemeClr val="accent5">
                      <a:lumMod val="50000"/>
                      <a:alpha val="48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- использование хранящихся в архиве документов;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ru-RU" sz="1750" dirty="0">
                <a:ln w="0">
                  <a:solidFill>
                    <a:schemeClr val="accent5">
                      <a:lumMod val="50000"/>
                      <a:alpha val="48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и передача документов, относящихся к Архивному фонду РФ.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50" u="sng" dirty="0">
                <a:ln w="0">
                  <a:solidFill>
                    <a:schemeClr val="accent5">
                      <a:lumMod val="50000"/>
                      <a:alpha val="48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Архивная обработка дел, включает в себя: </a:t>
            </a:r>
            <a:r>
              <a:rPr lang="ru-RU" sz="1750" dirty="0">
                <a:ln w="0">
                  <a:solidFill>
                    <a:schemeClr val="accent5">
                      <a:lumMod val="50000"/>
                      <a:alpha val="48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формирование/переформирование дела, систематизацию и нумерацию документов, изъятие крепежа, лист-заверитель, переплет, оформление реквизитов, составление внутренней описи документов личного дела, оформление необходимой сопроводительной документации до 20 единиц хранения.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7423151" y="1521620"/>
            <a:ext cx="3930649" cy="670413"/>
          </a:xfrm>
        </p:spPr>
        <p:txBody>
          <a:bodyPr/>
          <a:lstStyle/>
          <a:p>
            <a:pPr algn="ctr"/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Необходимый объем финансирования 100 тыс. руб.</a:t>
            </a:r>
          </a:p>
          <a:p>
            <a:endParaRPr lang="ru-RU" b="1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CE8AE30-5506-A342-F029-5DFAC8052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269" y="6225600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18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9704536-D8CD-F469-DD1A-91FC94873C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3150" y="2287786"/>
            <a:ext cx="3678603" cy="4219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166711"/>
      </p:ext>
    </p:extLst>
  </p:cSld>
  <p:clrMapOvr>
    <a:masterClrMapping/>
  </p:clrMapOvr>
  <p:transition spd="med">
    <p:pull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761952" y="1239080"/>
            <a:ext cx="11066073" cy="1168759"/>
          </a:xfrm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Муниципальная программа № </a:t>
            </a:r>
            <a:r>
              <a:rPr lang="ru-RU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cs typeface="Times New Roman" panose="02020603050405020304" pitchFamily="18" charset="0"/>
              </a:rPr>
              <a:t>2</a:t>
            </a:r>
            <a:b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</a:b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 </a:t>
            </a:r>
            <a:r>
              <a:rPr lang="ru-RU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«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ЗАЩИТА НАСЕЛЕНИЯ И ТЕРРИТОРИИ ОТ ЧРЕЗВЫЧАЙНЫХ СИТУАЦИЙ ПРИРОДНОГО И ТЕХНОГЕННОГО ХАРАКТЕРА, ПОЖАРНАЯ БЕЗОПАСНОСТЬ» </a:t>
            </a:r>
            <a:b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</a:rPr>
            </a:br>
            <a:br>
              <a:rPr lang="ru-RU" dirty="0">
                <a:latin typeface="Tw Cen MT (Заголовки)"/>
              </a:rPr>
            </a:br>
            <a:endParaRPr lang="ru-RU" dirty="0">
              <a:latin typeface="Tw Cen MT (Заголовки)"/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half" idx="2"/>
          </p:nvPr>
        </p:nvSpPr>
        <p:spPr>
          <a:xfrm>
            <a:off x="197102" y="1545270"/>
            <a:ext cx="3784348" cy="3188656"/>
          </a:xfrm>
        </p:spPr>
        <p:txBody>
          <a:bodyPr>
            <a:noAutofit/>
          </a:bodyPr>
          <a:lstStyle/>
          <a:p>
            <a:pPr indent="354013" algn="just">
              <a:lnSpc>
                <a:spcPct val="100000"/>
              </a:lnSpc>
              <a:spcBef>
                <a:spcPts val="0"/>
              </a:spcBef>
            </a:pPr>
            <a:r>
              <a:rPr lang="ru-RU" sz="155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Цель</a:t>
            </a:r>
            <a:r>
              <a:rPr lang="ru-RU" sz="15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 - повышение уровня безопасности жизнедеятельности населения.</a:t>
            </a:r>
          </a:p>
          <a:p>
            <a:pPr indent="384175" algn="just">
              <a:lnSpc>
                <a:spcPct val="100000"/>
              </a:lnSpc>
              <a:spcBef>
                <a:spcPts val="0"/>
              </a:spcBef>
            </a:pPr>
            <a:r>
              <a:rPr lang="ru-RU" sz="155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Задачи</a:t>
            </a:r>
            <a:r>
              <a:rPr lang="ru-RU" sz="15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: </a:t>
            </a:r>
          </a:p>
          <a:p>
            <a:pPr indent="36195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ru-RU" sz="15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проведение занятий по подготовке и обучению неработающего населения способам защиты и действиям в ЧС, а также способам защиты от опасностей, возникающих при ведении военных действий или вследствие этих действий; </a:t>
            </a:r>
          </a:p>
          <a:p>
            <a:pPr indent="36195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ru-RU" sz="15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повышение готовности и способности жителей к действиям в ЧС, а также повышение уровня знаний в вопросах гражданской обороны; </a:t>
            </a:r>
          </a:p>
          <a:p>
            <a:pPr indent="36195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ru-RU" sz="15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проработка у населения практических навыков для действий в условиях ЧС мирного и военного времени; </a:t>
            </a:r>
          </a:p>
          <a:p>
            <a:pPr indent="36195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ru-RU" sz="15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своевременное оповещение жителей округа об угрозе возникновения или о возникновении чрезвычайной ситуации на территории муниципального образования.</a:t>
            </a:r>
            <a:r>
              <a:rPr lang="ru-RU" sz="155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5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       </a:t>
            </a:r>
            <a:endParaRPr lang="ru-RU" sz="1200" dirty="0">
              <a:latin typeface="Tw Cen MT (Заголовки)"/>
              <a:cs typeface="Mongolian Baiti" panose="03000500000000000000" pitchFamily="66" charset="0"/>
            </a:endParaRPr>
          </a:p>
        </p:txBody>
      </p:sp>
      <p:sp>
        <p:nvSpPr>
          <p:cNvPr id="2" name="Заголовок 8">
            <a:extLst>
              <a:ext uri="{FF2B5EF4-FFF2-40B4-BE49-F238E27FC236}">
                <a16:creationId xmlns:a16="http://schemas.microsoft.com/office/drawing/2014/main" id="{2D6B04DE-90E3-2C8E-7600-E056FFFEF73F}"/>
              </a:ext>
            </a:extLst>
          </p:cNvPr>
          <p:cNvSpPr txBox="1">
            <a:spLocks/>
          </p:cNvSpPr>
          <p:nvPr/>
        </p:nvSpPr>
        <p:spPr>
          <a:xfrm>
            <a:off x="8188074" y="5637112"/>
            <a:ext cx="3729102" cy="9999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Необходимый объем финансирования </a:t>
            </a:r>
          </a:p>
          <a:p>
            <a:pPr algn="ctr"/>
            <a:r>
              <a:rPr lang="ru-RU" sz="2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115 тыс. руб.</a:t>
            </a:r>
            <a:br>
              <a:rPr lang="ru-RU" sz="1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</a:br>
            <a:br>
              <a:rPr lang="ru-RU" sz="16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</a:br>
            <a:endParaRPr lang="ru-RU" sz="16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5E1A23F6-F931-98D8-C0C2-998E576C2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2100" y="6381788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19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CEEB660-7F73-C421-AB81-DB9E811AFC9B}"/>
              </a:ext>
            </a:extLst>
          </p:cNvPr>
          <p:cNvSpPr txBox="1"/>
          <p:nvPr/>
        </p:nvSpPr>
        <p:spPr>
          <a:xfrm>
            <a:off x="8277225" y="1545270"/>
            <a:ext cx="3729102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600" u="sng" dirty="0">
                <a:solidFill>
                  <a:schemeClr val="accent5">
                    <a:lumMod val="50000"/>
                  </a:schemeClr>
                </a:solidFill>
                <a:ea typeface="Calibri" panose="020F0502020204030204" pitchFamily="34" charset="0"/>
              </a:rPr>
              <a:t>Мероприятия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ea typeface="Calibri" panose="020F0502020204030204" pitchFamily="34" charset="0"/>
              </a:rPr>
              <a:t>: </a:t>
            </a:r>
          </a:p>
          <a:p>
            <a:pPr indent="266700" algn="just">
              <a:lnSpc>
                <a:spcPct val="100000"/>
              </a:lnSpc>
              <a:spcBef>
                <a:spcPts val="0"/>
              </a:spcBef>
            </a:pPr>
            <a:r>
              <a:rPr lang="ru-RU" sz="1600" dirty="0">
                <a:solidFill>
                  <a:schemeClr val="accent5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1). 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ea typeface="Calibri" panose="020F0502020204030204" pitchFamily="34" charset="0"/>
              </a:rPr>
              <a:t>Подготовка и обучения неработающего населения способам защиты и действиям в ЧС, а также способам защиты от опасностей, возникающих при ведении военных действий или вследствие этих действий.</a:t>
            </a:r>
          </a:p>
          <a:p>
            <a:pPr indent="266700" algn="just">
              <a:lnSpc>
                <a:spcPct val="100000"/>
              </a:lnSpc>
              <a:spcBef>
                <a:spcPts val="0"/>
              </a:spcBef>
            </a:pPr>
            <a:r>
              <a:rPr lang="ru-RU" sz="1600" dirty="0">
                <a:solidFill>
                  <a:schemeClr val="accent5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2). 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ea typeface="Calibri" panose="020F0502020204030204" pitchFamily="34" charset="0"/>
              </a:rPr>
              <a:t>Размещение тематических материалов в области защиты населения и территорий от ЧС в печатном издании МО№54 – газете «Новости правобережья» и официальном сайте МО - </a:t>
            </a:r>
            <a:r>
              <a:rPr lang="en-US" sz="1600" dirty="0">
                <a:solidFill>
                  <a:schemeClr val="accent5">
                    <a:lumMod val="50000"/>
                  </a:schemeClr>
                </a:solidFill>
                <a:ea typeface="Calibri" panose="020F0502020204030204" pitchFamily="34" charset="0"/>
              </a:rPr>
              <a:t>https://mo54.ru/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ea typeface="Calibri" panose="020F0502020204030204" pitchFamily="34" charset="0"/>
              </a:rPr>
              <a:t>.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14E1582A-31F6-88A4-6432-8F1D77D8F8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346" y="1526220"/>
            <a:ext cx="3895979" cy="5135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05969"/>
      </p:ext>
    </p:extLst>
  </p:cSld>
  <p:clrMapOvr>
    <a:masterClrMapping/>
  </p:clrMapOvr>
  <p:transition spd="med">
    <p:pull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355AD0E-B073-2695-E1D1-C67EE4396B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3000"/>
                    </a14:imgEffect>
                    <a14:imgEffect>
                      <a14:colorTemperature colorTemp="6489"/>
                    </a14:imgEffect>
                    <a14:imgEffect>
                      <a14:brightnessContrast bright="75000" contrast="-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243222">
            <a:off x="3618400" y="3763150"/>
            <a:ext cx="4331780" cy="305439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189176A-49FB-BD7B-EDA6-08B7AAAB9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5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804550">
            <a:off x="-178558" y="3250149"/>
            <a:ext cx="4656288" cy="3518019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844550" y="1740655"/>
            <a:ext cx="13881100" cy="518646"/>
          </a:xfrm>
          <a:noFill/>
        </p:spPr>
        <p:txBody>
          <a:bodyPr>
            <a:normAutofit fontScale="90000"/>
          </a:bodyPr>
          <a:lstStyle/>
          <a:p>
            <a:pPr algn="ctr">
              <a:tabLst>
                <a:tab pos="361950" algn="l"/>
              </a:tabLst>
            </a:pPr>
            <a:br>
              <a:rPr lang="ru-RU" dirty="0"/>
            </a:br>
            <a:br>
              <a:rPr lang="ru-RU" dirty="0"/>
            </a:br>
            <a:br>
              <a:rPr lang="ru-RU" sz="4400" dirty="0"/>
            </a:b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№</a:t>
            </a:r>
            <a:r>
              <a:rPr lang="ru-RU" sz="31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3</a:t>
            </a:r>
            <a:br>
              <a:rPr lang="ru-RU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</a:br>
            <a:r>
              <a:rPr lang="ru-RU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 </a:t>
            </a:r>
            <a:r>
              <a:rPr lang="ru-RU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«СОДЕЙСТВИЕ РАЗВИТИЮ МАЛОГО БИЗНЕСА НА ТЕРРИТОРИИ МУНИЦИПАЛЬНОГО ОБРАЗОВАНИЯ»</a:t>
            </a:r>
            <a:b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</a:b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			</a:t>
            </a:r>
            <a:b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</a:br>
            <a:br>
              <a:rPr lang="ru-RU" dirty="0"/>
            </a:b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053901" y="1091158"/>
            <a:ext cx="7892830" cy="1966367"/>
          </a:xfrm>
          <a:noFill/>
        </p:spPr>
        <p:txBody>
          <a:bodyPr>
            <a:noAutofit/>
          </a:bodyPr>
          <a:lstStyle/>
          <a:p>
            <a:pPr marL="0" indent="447675" algn="just">
              <a:spcBef>
                <a:spcPts val="0"/>
              </a:spcBef>
              <a:buNone/>
            </a:pPr>
            <a:r>
              <a:rPr lang="ru-RU" sz="1800" u="sng" dirty="0">
                <a:cs typeface="Times New Roman" panose="02020603050405020304" pitchFamily="18" charset="0"/>
              </a:rPr>
              <a:t>Задачи:</a:t>
            </a:r>
          </a:p>
          <a:p>
            <a:pPr marL="0" indent="447675" algn="just">
              <a:spcBef>
                <a:spcPts val="0"/>
              </a:spcBef>
              <a:buFont typeface="+mj-lt"/>
              <a:buAutoNum type="arabicPeriod"/>
            </a:pPr>
            <a:r>
              <a:rPr lang="ru-RU" sz="1800" dirty="0">
                <a:cs typeface="Times New Roman" panose="02020603050405020304" pitchFamily="18" charset="0"/>
              </a:rPr>
              <a:t>информационная поддержка субъектов малого предпринимательства МО №54, в том числе путем размещения информации от организаций, образующих инфраструктуру поддержки субъектов малого предпринимательства на территории района; </a:t>
            </a:r>
          </a:p>
          <a:p>
            <a:pPr marL="0" indent="447675" algn="just">
              <a:spcBef>
                <a:spcPts val="0"/>
              </a:spcBef>
              <a:buFont typeface="+mj-lt"/>
              <a:buAutoNum type="arabicPeriod"/>
            </a:pPr>
            <a:r>
              <a:rPr lang="ru-RU" sz="1800" dirty="0">
                <a:cs typeface="Times New Roman" panose="02020603050405020304" pitchFamily="18" charset="0"/>
              </a:rPr>
              <a:t>консультационная и организационная поддержка субъектов малого предпринимательства;</a:t>
            </a:r>
          </a:p>
          <a:p>
            <a:pPr marL="0" indent="447675" algn="just">
              <a:spcBef>
                <a:spcPts val="0"/>
              </a:spcBef>
              <a:buFont typeface="+mj-lt"/>
              <a:buAutoNum type="arabicPeriod"/>
            </a:pPr>
            <a:r>
              <a:rPr lang="ru-RU" sz="1800" dirty="0">
                <a:cs typeface="Times New Roman" panose="02020603050405020304" pitchFamily="18" charset="0"/>
              </a:rPr>
              <a:t>содействие и консультирование граждан по вопросам обеспечения их прав на безопасность и качество товаров, усиление защиты прав потребителей.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20F089F-09C3-B5B3-E3BF-AE2A511F0C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6987" y="905497"/>
            <a:ext cx="3738737" cy="1399554"/>
          </a:xfrm>
        </p:spPr>
        <p:txBody>
          <a:bodyPr>
            <a:normAutofit/>
          </a:bodyPr>
          <a:lstStyle/>
          <a:p>
            <a:pPr algn="just"/>
            <a:r>
              <a:rPr lang="ru-RU" sz="1800" u="sng" dirty="0">
                <a:cs typeface="Times New Roman" panose="02020603050405020304" pitchFamily="18" charset="0"/>
              </a:rPr>
              <a:t>Цель</a:t>
            </a:r>
            <a:r>
              <a:rPr lang="ru-RU" sz="1800" dirty="0">
                <a:cs typeface="Times New Roman" panose="02020603050405020304" pitchFamily="18" charset="0"/>
              </a:rPr>
              <a:t> - создание благоприятного предпринимательского климата, развитие конкурентной среды и поддержка индивидуальной предпринимательской инициативы.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2D1899D5-37F5-15D4-5393-C426B0F89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03531" y="6280150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20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65F9853-691B-1B89-DBD2-7249B2C975BB}"/>
              </a:ext>
            </a:extLst>
          </p:cNvPr>
          <p:cNvSpPr txBox="1"/>
          <p:nvPr/>
        </p:nvSpPr>
        <p:spPr>
          <a:xfrm>
            <a:off x="245269" y="2343150"/>
            <a:ext cx="395525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(Основной текст)"/>
                <a:cs typeface="Times New Roman" panose="02020603050405020304" pitchFamily="18" charset="0"/>
              </a:rPr>
              <a:t>Необходимый объем финансирования </a:t>
            </a:r>
          </a:p>
          <a:p>
            <a:pPr algn="ctr"/>
            <a:r>
              <a:rPr lang="ru-RU" sz="16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(Основной текст)"/>
                <a:cs typeface="Times New Roman" panose="02020603050405020304" pitchFamily="18" charset="0"/>
              </a:rPr>
              <a:t>35 тыс. руб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6B934F-39B5-7BA1-8A15-8F72D9FD6865}"/>
              </a:ext>
            </a:extLst>
          </p:cNvPr>
          <p:cNvSpPr txBox="1"/>
          <p:nvPr/>
        </p:nvSpPr>
        <p:spPr>
          <a:xfrm>
            <a:off x="7213600" y="3333847"/>
            <a:ext cx="457835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ru-RU" u="sng" dirty="0">
                <a:solidFill>
                  <a:schemeClr val="accent5">
                    <a:lumMod val="50000"/>
                  </a:schemeClr>
                </a:solidFill>
                <a:cs typeface="Times New Roman" panose="02020603050405020304" pitchFamily="18" charset="0"/>
              </a:rPr>
              <a:t>Запланированные мероприятия: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accent5">
                    <a:lumMod val="50000"/>
                  </a:schemeClr>
                </a:solidFill>
                <a:cs typeface="Times New Roman" panose="02020603050405020304" pitchFamily="18" charset="0"/>
              </a:rPr>
              <a:t>1).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ea typeface="Calibri" panose="020F0502020204030204" pitchFamily="34" charset="0"/>
              </a:rPr>
              <a:t>Печать и распространение информационной печатной продукции по правовым, социальным и экономическим вопросам для представителей малого бизнеса.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accent5">
                    <a:lumMod val="50000"/>
                  </a:schemeClr>
                </a:solidFill>
                <a:cs typeface="Times New Roman" panose="02020603050405020304" pitchFamily="18" charset="0"/>
              </a:rPr>
              <a:t>2).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ea typeface="Calibri" panose="020F0502020204030204" pitchFamily="34" charset="0"/>
              </a:rPr>
              <a:t>Размещение тематических материалов в рамках содействия развитию малого бизнеса на территории муниципального образования в печатном издании МО№54 – газете «Новости правобережья» и  официальном сайте МО - 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ea typeface="Calibri" panose="020F0502020204030204" pitchFamily="34" charset="0"/>
                <a:hlinkClick r:id="rId6"/>
              </a:rPr>
              <a:t>https://mo54.ru/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ea typeface="Calibri" panose="020F0502020204030204" pitchFamily="34" charset="0"/>
              </a:rPr>
              <a:t>.		</a:t>
            </a:r>
            <a:endParaRPr lang="ru-RU" dirty="0">
              <a:solidFill>
                <a:schemeClr val="accent5">
                  <a:lumMod val="50000"/>
                </a:schemeClr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223837"/>
      </p:ext>
    </p:extLst>
  </p:cSld>
  <p:clrMapOvr>
    <a:masterClrMapping/>
  </p:clrMapOvr>
  <p:transition spd="med">
    <p:pull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688B67C-1A97-A1E8-083A-63FEF05E369A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13" t="7637" r="913" b="19468"/>
          <a:stretch/>
        </p:blipFill>
        <p:spPr bwMode="auto">
          <a:xfrm rot="20640458">
            <a:off x="8306824" y="3606106"/>
            <a:ext cx="4057798" cy="24777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12EAA5B-7C65-9A36-76FE-1A0B244F51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74" t="18045" r="7642" b="10372"/>
          <a:stretch/>
        </p:blipFill>
        <p:spPr>
          <a:xfrm rot="1073558">
            <a:off x="8131740" y="1315657"/>
            <a:ext cx="4373070" cy="2587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AE71529-AFC5-6D1A-8394-4F689308706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5" t="-2864" r="-1551" b="29215"/>
          <a:stretch/>
        </p:blipFill>
        <p:spPr>
          <a:xfrm rot="20581193">
            <a:off x="7164408" y="-884585"/>
            <a:ext cx="5115351" cy="3144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904999" y="158750"/>
            <a:ext cx="10515599" cy="872982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Муниципальная программа №</a:t>
            </a:r>
            <a:r>
              <a:rPr lang="ru-RU" sz="3600" b="1" i="1" dirty="0">
                <a:latin typeface="+mn-lt"/>
                <a:cs typeface="Times New Roman" panose="02020603050405020304" pitchFamily="18" charset="0"/>
              </a:rPr>
              <a:t>4 </a:t>
            </a:r>
            <a:b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</a:b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«БЛАГОУСТРОЙСТВО И ОЗЕЛЕНЕНИЕ» 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0722" y="1003612"/>
            <a:ext cx="7745919" cy="2425388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Цели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комфортности условий проживания граждан;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экологического благополучия;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улучшение санитарного и эстетического состояния территории муниципального образования, что неразрывно связанно с безопасными условиями проживания, а также с улучшением санитарного и эстетического состояния территорий муниципального образования.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ru-RU" sz="2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A434F825-19D6-43E6-7E58-BB15E8BF4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71000" y="633933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21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A33976-0B7C-80D0-F8E8-26BE50BDFF8E}"/>
              </a:ext>
            </a:extLst>
          </p:cNvPr>
          <p:cNvSpPr txBox="1"/>
          <p:nvPr/>
        </p:nvSpPr>
        <p:spPr>
          <a:xfrm>
            <a:off x="312224" y="3237773"/>
            <a:ext cx="9078519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1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2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осуществление благоустройства внутриквартальных территорий муниципального образования;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2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эффективное управление территориями зеленых насаждений общего пользования местного значения;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2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комфортной и безопасной обстановки на детских и спортивных площадках муниципального образования в темное время суток, путем размещения современных энерго-экономных световых приборов; 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2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доступной среды жизнедеятельности для инвалидов и других маломобильных групп населения.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A9A8A32-22BB-B2C3-1077-08221A8C40CE}"/>
              </a:ext>
            </a:extLst>
          </p:cNvPr>
          <p:cNvSpPr txBox="1"/>
          <p:nvPr/>
        </p:nvSpPr>
        <p:spPr>
          <a:xfrm>
            <a:off x="9010390" y="5831504"/>
            <a:ext cx="261576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Необходимый объем финансирования 78,7 млн. руб.</a:t>
            </a:r>
          </a:p>
        </p:txBody>
      </p:sp>
    </p:spTree>
    <p:extLst>
      <p:ext uri="{BB962C8B-B14F-4D97-AF65-F5344CB8AC3E}">
        <p14:creationId xmlns:p14="http://schemas.microsoft.com/office/powerpoint/2010/main" val="3488685202"/>
      </p:ext>
    </p:extLst>
  </p:cSld>
  <p:clrMapOvr>
    <a:masterClrMapping/>
  </p:clrMapOvr>
  <p:transition spd="med">
    <p:pull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B1448F-38A9-FE85-382E-409850B5CE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485" y="0"/>
            <a:ext cx="11976100" cy="14239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Подпрограмма 1</a:t>
            </a:r>
            <a:br>
              <a:rPr lang="ru-RU" sz="5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</a:br>
            <a:r>
              <a:rPr lang="ru-RU" sz="5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«Организация </a:t>
            </a:r>
            <a:r>
              <a:rPr lang="ru-RU" sz="5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благоустройства</a:t>
            </a:r>
            <a:r>
              <a:rPr lang="ru-RU" sz="5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 ВМО СПб МО № 54»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C2A4A01-58F8-7EFA-D3AD-4C671F7083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9900" y="1423988"/>
            <a:ext cx="6248400" cy="5205412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1800" dirty="0">
                <a:ln>
                  <a:solidFill>
                    <a:schemeClr val="accent5">
                      <a:lumMod val="50000"/>
                    </a:schemeClr>
                  </a:solidFill>
                </a:ln>
                <a:cs typeface="Times New Roman" panose="02020603050405020304" pitchFamily="18" charset="0"/>
              </a:rPr>
              <a:t>Запланированные мероприятия в 2023 году: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1700" dirty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Ремонт покрытий (газонов искусственного происхождения);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1700" dirty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Размещение газонных ограждений;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1700" dirty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Содержание детских площадок в части замены песка в песочницах;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1700" dirty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Ремонт песчано-гравийного покрытия пешеходных дорожек и площадок;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1700" dirty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Ремонт асфальтовых покрытий;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1700" dirty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Ремонт устройств для вертикального озеленения и цветочного оформления; 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1700" dirty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Проектирование благоустройства при размещении элементов благоустройства;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1700" dirty="0">
                <a:ln>
                  <a:solidFill>
                    <a:schemeClr val="accent5">
                      <a:lumMod val="50000"/>
                    </a:schemeClr>
                  </a:solidFill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Комплексное благоустройство внутриквартальных территорий в соответствии с проектами благоустройства.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EC36F3F-2915-B199-CCA1-32D28546C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5100" y="6264275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22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F63884E-2D09-4ED6-591B-4C75640C3A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1" t="28816" r="25290" b="37788"/>
          <a:stretch/>
        </p:blipFill>
        <p:spPr>
          <a:xfrm>
            <a:off x="2116547" y="4345267"/>
            <a:ext cx="3588353" cy="253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E84CC94-44C7-74C9-CCB6-C151B01234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5528" y="1324798"/>
            <a:ext cx="3290437" cy="33395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F1DECF2-6B2C-8AF3-7296-DFAA3CD0D68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1" t="30463" r="2663" b="2803"/>
          <a:stretch/>
        </p:blipFill>
        <p:spPr>
          <a:xfrm>
            <a:off x="-789153" y="4485785"/>
            <a:ext cx="3639573" cy="23957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DBE32AE-C1FC-3E08-D37F-F15029EE830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633" y="1170478"/>
            <a:ext cx="3978524" cy="29838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40883890"/>
      </p:ext>
    </p:extLst>
  </p:cSld>
  <p:clrMapOvr>
    <a:masterClrMapping/>
  </p:clrMapOvr>
  <p:transition spd="slow">
    <p:cover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B1448F-38A9-FE85-382E-409850B5CE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3199"/>
            <a:ext cx="11766926" cy="869301"/>
          </a:xfrm>
        </p:spPr>
        <p:txBody>
          <a:bodyPr>
            <a:noAutofit/>
          </a:bodyPr>
          <a:lstStyle/>
          <a:p>
            <a:pPr algn="ctr"/>
            <a:r>
              <a:rPr lang="ru-RU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Подпрограмма  2</a:t>
            </a:r>
            <a:br>
              <a:rPr lang="ru-RU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</a:br>
            <a:r>
              <a:rPr lang="ru-RU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«Осуществление работ в сфере </a:t>
            </a:r>
            <a:r>
              <a:rPr lang="ru-RU" sz="35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озеленения</a:t>
            </a:r>
            <a:r>
              <a:rPr lang="ru-RU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 на территории ВМО СПб МО № </a:t>
            </a:r>
            <a:r>
              <a:rPr lang="ru-RU" sz="35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54</a:t>
            </a:r>
            <a:r>
              <a:rPr lang="ru-RU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A68A24F-E128-FC49-F1E7-573D6EE5E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23726" y="6273007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23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FCFCA481-F671-9764-24B2-B63370E39303}"/>
              </a:ext>
            </a:extLst>
          </p:cNvPr>
          <p:cNvSpPr txBox="1">
            <a:spLocks/>
          </p:cNvSpPr>
          <p:nvPr/>
        </p:nvSpPr>
        <p:spPr>
          <a:xfrm>
            <a:off x="212537" y="1051719"/>
            <a:ext cx="11766925" cy="5304632"/>
          </a:xfrm>
          <a:prstGeom prst="rect">
            <a:avLst/>
          </a:prstGeom>
        </p:spPr>
        <p:txBody>
          <a:bodyPr vert="horz" lIns="91440" tIns="45720" rIns="91440" bIns="45720" numCol="2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854075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b="1" u="sng" dirty="0">
                <a:ln>
                  <a:solidFill>
                    <a:schemeClr val="accent5">
                      <a:lumMod val="50000"/>
                    </a:schemeClr>
                  </a:solidFill>
                </a:ln>
                <a:cs typeface="Times New Roman" panose="02020603050405020304" pitchFamily="18" charset="0"/>
              </a:rPr>
              <a:t>Запланированные мероприятия в 2023 году:</a:t>
            </a:r>
          </a:p>
          <a:p>
            <a:pPr marL="0" defTabSz="854075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5384800" algn="l"/>
              </a:tabLst>
            </a:pPr>
            <a:r>
              <a:rPr lang="ru-RU" sz="2000" dirty="0">
                <a:ln>
                  <a:solidFill>
                    <a:schemeClr val="accent5">
                      <a:lumMod val="50000"/>
                    </a:schemeClr>
                  </a:solidFill>
                </a:ln>
                <a:ea typeface="Calibri" panose="020F0502020204030204" pitchFamily="34" charset="0"/>
                <a:cs typeface="Times New Roman" panose="02020603050405020304" pitchFamily="18" charset="0"/>
              </a:rPr>
              <a:t>Ремонт газонов;</a:t>
            </a:r>
          </a:p>
          <a:p>
            <a:pPr marL="0" defTabSz="854075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5384800" algn="l"/>
                <a:tab pos="5473700" algn="l"/>
              </a:tabLst>
            </a:pPr>
            <a:r>
              <a:rPr lang="ru-RU" sz="2000" dirty="0">
                <a:ln>
                  <a:solidFill>
                    <a:schemeClr val="accent5">
                      <a:lumMod val="50000"/>
                    </a:schemeClr>
                  </a:solidFill>
                </a:ln>
                <a:ea typeface="Calibri" panose="020F0502020204030204" pitchFamily="34" charset="0"/>
                <a:cs typeface="Times New Roman" panose="02020603050405020304" pitchFamily="18" charset="0"/>
              </a:rPr>
              <a:t>Переустройство объектов зеленых насаждений, в части размещения ограждений газонных;</a:t>
            </a:r>
          </a:p>
          <a:p>
            <a:pPr marL="0" defTabSz="854075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5384800" algn="l"/>
              </a:tabLst>
            </a:pPr>
            <a:r>
              <a:rPr lang="ru-RU" sz="2000" dirty="0">
                <a:ln>
                  <a:solidFill>
                    <a:schemeClr val="accent5">
                      <a:lumMod val="50000"/>
                    </a:schemeClr>
                  </a:solidFill>
                </a:ln>
                <a:ea typeface="Calibri" panose="020F0502020204030204" pitchFamily="34" charset="0"/>
                <a:cs typeface="Times New Roman" panose="02020603050405020304" pitchFamily="18" charset="0"/>
              </a:rPr>
              <a:t>Ремонт объектов зеленых насаждений, в части ремонта ограждений газонных;</a:t>
            </a:r>
          </a:p>
          <a:p>
            <a:pPr marL="0" defTabSz="854075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5384800" algn="l"/>
              </a:tabLst>
            </a:pPr>
            <a:r>
              <a:rPr lang="ru-RU" sz="2000" dirty="0">
                <a:ln>
                  <a:solidFill>
                    <a:schemeClr val="accent5">
                      <a:lumMod val="50000"/>
                    </a:schemeClr>
                  </a:solidFill>
                </a:ln>
                <a:ea typeface="Calibri" panose="020F0502020204030204" pitchFamily="34" charset="0"/>
                <a:cs typeface="Times New Roman" panose="02020603050405020304" pitchFamily="18" charset="0"/>
              </a:rPr>
              <a:t>Замена песка в песочницах;</a:t>
            </a:r>
          </a:p>
          <a:p>
            <a:pPr marL="0" defTabSz="854075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5384800" algn="l"/>
              </a:tabLst>
            </a:pPr>
            <a:r>
              <a:rPr lang="ru-RU" sz="2000" dirty="0">
                <a:ln>
                  <a:solidFill>
                    <a:schemeClr val="accent5">
                      <a:lumMod val="50000"/>
                    </a:schemeClr>
                  </a:solidFill>
                </a:ln>
                <a:ea typeface="Calibri" panose="020F0502020204030204" pitchFamily="34" charset="0"/>
                <a:cs typeface="Times New Roman" panose="02020603050405020304" pitchFamily="18" charset="0"/>
              </a:rPr>
              <a:t>Выкашивание газонов;</a:t>
            </a:r>
          </a:p>
          <a:p>
            <a:pPr marL="0" defTabSz="854075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5384800" algn="l"/>
              </a:tabLst>
            </a:pPr>
            <a:r>
              <a:rPr lang="ru-RU" sz="2000" dirty="0">
                <a:ln>
                  <a:solidFill>
                    <a:schemeClr val="accent5">
                      <a:lumMod val="50000"/>
                    </a:schemeClr>
                  </a:solidFill>
                </a:ln>
                <a:ea typeface="Calibri" panose="020F0502020204030204" pitchFamily="34" charset="0"/>
                <a:cs typeface="Times New Roman" panose="02020603050405020304" pitchFamily="18" charset="0"/>
              </a:rPr>
              <a:t>Проведение санитарных рубок;</a:t>
            </a:r>
          </a:p>
          <a:p>
            <a:pPr marL="0" defTabSz="854075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5384800" algn="l"/>
              </a:tabLst>
            </a:pPr>
            <a:r>
              <a:rPr lang="ru-RU" sz="2000" dirty="0">
                <a:ln>
                  <a:solidFill>
                    <a:schemeClr val="accent5">
                      <a:lumMod val="50000"/>
                    </a:schemeClr>
                  </a:solidFill>
                </a:ln>
                <a:ea typeface="Calibri" panose="020F0502020204030204" pitchFamily="34" charset="0"/>
                <a:cs typeface="Times New Roman" panose="02020603050405020304" pitchFamily="18" charset="0"/>
              </a:rPr>
              <a:t>Компенсационное озеленение; </a:t>
            </a:r>
          </a:p>
          <a:p>
            <a:pPr marL="0" defTabSz="854075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5384800" algn="l"/>
              </a:tabLst>
            </a:pPr>
            <a:r>
              <a:rPr lang="ru-RU" sz="2000" dirty="0">
                <a:ln>
                  <a:solidFill>
                    <a:schemeClr val="accent5">
                      <a:lumMod val="50000"/>
                    </a:schemeClr>
                  </a:solidFill>
                </a:ln>
                <a:ea typeface="Calibri" panose="020F0502020204030204" pitchFamily="34" charset="0"/>
                <a:cs typeface="Times New Roman" panose="02020603050405020304" pitchFamily="18" charset="0"/>
              </a:rPr>
              <a:t>Размещение детского игрового оборудования, спортивного оборудования, уличной мебели, урн взамен утраченных (устаревших);</a:t>
            </a:r>
          </a:p>
          <a:p>
            <a:pPr marL="0" algn="just" defTabSz="854075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ru-RU" sz="2000" dirty="0">
              <a:ln>
                <a:solidFill>
                  <a:schemeClr val="accent5">
                    <a:lumMod val="50000"/>
                  </a:schemeClr>
                </a:solidFill>
              </a:ln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177800" algn="just" defTabSz="854075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2000" dirty="0">
                <a:ln>
                  <a:solidFill>
                    <a:schemeClr val="accent5">
                      <a:lumMod val="50000"/>
                    </a:schemeClr>
                  </a:solidFill>
                </a:ln>
                <a:ea typeface="Calibri" panose="020F0502020204030204" pitchFamily="34" charset="0"/>
                <a:cs typeface="Times New Roman" panose="02020603050405020304" pitchFamily="18" charset="0"/>
              </a:rPr>
              <a:t>Ремонт и содержание объектов зеленых насаждений, в части цветников из летников;</a:t>
            </a:r>
          </a:p>
          <a:p>
            <a:pPr marL="0" indent="17780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2000" dirty="0">
                <a:ln>
                  <a:solidFill>
                    <a:schemeClr val="accent5">
                      <a:lumMod val="50000"/>
                    </a:schemeClr>
                  </a:solidFill>
                </a:ln>
                <a:ea typeface="Calibri" panose="020F0502020204030204" pitchFamily="34" charset="0"/>
                <a:cs typeface="Times New Roman" panose="02020603050405020304" pitchFamily="18" charset="0"/>
              </a:rPr>
              <a:t>Содержание элементов благоустройства, в части деревьев и кустарников;</a:t>
            </a:r>
          </a:p>
          <a:p>
            <a:pPr marL="0" indent="17780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2000" dirty="0">
                <a:ln>
                  <a:solidFill>
                    <a:schemeClr val="accent5">
                      <a:lumMod val="50000"/>
                    </a:schemeClr>
                  </a:solidFill>
                </a:ln>
                <a:ea typeface="Calibri" panose="020F0502020204030204" pitchFamily="34" charset="0"/>
                <a:cs typeface="Times New Roman" panose="02020603050405020304" pitchFamily="18" charset="0"/>
              </a:rPr>
              <a:t>Разработка и согласование проекта благоустройства;</a:t>
            </a:r>
          </a:p>
          <a:p>
            <a:pPr marL="0" indent="17780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2000" dirty="0">
                <a:ln>
                  <a:solidFill>
                    <a:schemeClr val="accent5">
                      <a:lumMod val="50000"/>
                    </a:schemeClr>
                  </a:solidFill>
                </a:ln>
                <a:ea typeface="Calibri" panose="020F0502020204030204" pitchFamily="34" charset="0"/>
                <a:cs typeface="Times New Roman" panose="02020603050405020304" pitchFamily="18" charset="0"/>
              </a:rPr>
              <a:t>Переустройство, восстановление и ремонт объектов зеленых насаждений, расположенных на территориях зеленых насаждений общего пользования местного значения;</a:t>
            </a:r>
          </a:p>
          <a:p>
            <a:pPr marL="0" indent="17780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2000" dirty="0">
                <a:ln>
                  <a:solidFill>
                    <a:schemeClr val="accent5">
                      <a:lumMod val="50000"/>
                    </a:schemeClr>
                  </a:solidFill>
                </a:ln>
                <a:ea typeface="Calibri" panose="020F0502020204030204" pitchFamily="34" charset="0"/>
                <a:cs typeface="Times New Roman" panose="02020603050405020304" pitchFamily="18" charset="0"/>
              </a:rPr>
              <a:t>Уборка, территорий зеленых насаждений общего пользования местного значения, в части выполнения муниципального задания муниципальным бюджетным учреждением.</a:t>
            </a:r>
          </a:p>
        </p:txBody>
      </p:sp>
    </p:spTree>
    <p:extLst>
      <p:ext uri="{BB962C8B-B14F-4D97-AF65-F5344CB8AC3E}">
        <p14:creationId xmlns:p14="http://schemas.microsoft.com/office/powerpoint/2010/main" val="661030030"/>
      </p:ext>
    </p:extLst>
  </p:cSld>
  <p:clrMapOvr>
    <a:masterClrMapping/>
  </p:clrMapOvr>
  <p:transition spd="slow">
    <p:cover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1505B98-BED8-816D-1F88-85AA1ED6B9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32152">
            <a:off x="2701930" y="356954"/>
            <a:ext cx="5527234" cy="442178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E4AE9F4-6EFB-4607-AC70-DCB58E77AA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8848" y="711110"/>
            <a:ext cx="3285999" cy="1160550"/>
          </a:xfrm>
        </p:spPr>
        <p:txBody>
          <a:bodyPr>
            <a:normAutofit lnSpcReduction="10000"/>
          </a:bodyPr>
          <a:lstStyle/>
          <a:p>
            <a:pPr algn="l"/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 объекта: 1,1 Га.</a:t>
            </a:r>
          </a:p>
          <a:p>
            <a:pPr algn="l"/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благоустройства представлен следующими элементами благоустройства: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351EFB4-4F68-4D11-BACF-AD1B510CC3D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750" t="3335" r="22268"/>
          <a:stretch/>
        </p:blipFill>
        <p:spPr>
          <a:xfrm>
            <a:off x="10838652" y="320218"/>
            <a:ext cx="1228547" cy="191601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4" name="Подзаголовок 2">
            <a:extLst>
              <a:ext uri="{FF2B5EF4-FFF2-40B4-BE49-F238E27FC236}">
                <a16:creationId xmlns:a16="http://schemas.microsoft.com/office/drawing/2014/main" id="{3313276C-FABD-4C74-AF2A-E240A91023E8}"/>
              </a:ext>
            </a:extLst>
          </p:cNvPr>
          <p:cNvSpPr txBox="1">
            <a:spLocks/>
          </p:cNvSpPr>
          <p:nvPr/>
        </p:nvSpPr>
        <p:spPr>
          <a:xfrm>
            <a:off x="8187110" y="2577371"/>
            <a:ext cx="3667467" cy="194760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7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sz="48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ОЗЕЛЕНЕНИЕ газоны, деревья посадки Рябины обыкновенной, Каштан Конский Бриоти и живая изгородь, кустарники-  шиповник морщинистый</a:t>
            </a:r>
            <a:endParaRPr lang="ru-RU" sz="12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одзаголовок 2">
            <a:extLst>
              <a:ext uri="{FF2B5EF4-FFF2-40B4-BE49-F238E27FC236}">
                <a16:creationId xmlns:a16="http://schemas.microsoft.com/office/drawing/2014/main" id="{A85C80AD-18E2-4EC2-8FBA-87557F2D0B9A}"/>
              </a:ext>
            </a:extLst>
          </p:cNvPr>
          <p:cNvSpPr txBox="1">
            <a:spLocks/>
          </p:cNvSpPr>
          <p:nvPr/>
        </p:nvSpPr>
        <p:spPr>
          <a:xfrm>
            <a:off x="308848" y="1994026"/>
            <a:ext cx="3778963" cy="388383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buClrTx/>
            </a:pPr>
            <a:r>
              <a:rPr lang="ru-RU" sz="19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доступности городской среды для МГН (съезды МГН):</a:t>
            </a:r>
          </a:p>
          <a:p>
            <a:pPr indent="273050" algn="l">
              <a:spcBef>
                <a:spcPts val="0"/>
              </a:spcBef>
              <a:buClrTx/>
              <a:buFont typeface="+mj-lt"/>
              <a:buAutoNum type="arabicPeriod"/>
            </a:pPr>
            <a:r>
              <a:rPr lang="ru-RU" sz="19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площадки для отдыха людей старшего возраста;</a:t>
            </a:r>
          </a:p>
          <a:p>
            <a:pPr indent="273050" algn="l">
              <a:spcBef>
                <a:spcPts val="0"/>
              </a:spcBef>
              <a:buClrTx/>
              <a:buFont typeface="+mj-lt"/>
              <a:buAutoNum type="arabicPeriod"/>
            </a:pPr>
            <a:r>
              <a:rPr lang="ru-RU" sz="19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пешеходные дорожки;</a:t>
            </a:r>
          </a:p>
          <a:p>
            <a:pPr indent="273050" algn="l">
              <a:spcBef>
                <a:spcPts val="0"/>
              </a:spcBef>
              <a:buClrTx/>
              <a:buFont typeface="+mj-lt"/>
              <a:buAutoNum type="arabicPeriod"/>
            </a:pPr>
            <a:r>
              <a:rPr lang="ru-RU" sz="19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зоны досуга для детей (катание на самокатах, велосипедов);</a:t>
            </a:r>
          </a:p>
          <a:p>
            <a:pPr indent="273050" algn="l">
              <a:spcBef>
                <a:spcPts val="0"/>
              </a:spcBef>
              <a:buClrTx/>
              <a:buFont typeface="+mj-lt"/>
              <a:buAutoNum type="arabicPeriod"/>
            </a:pPr>
            <a:r>
              <a:rPr lang="ru-RU" sz="19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покрытия (мощение тротуарной плиткой , набивное покрытие дорожек и зон отдыха).</a:t>
            </a:r>
          </a:p>
          <a:p>
            <a:pPr algn="l"/>
            <a:endParaRPr lang="ru-RU" sz="1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одзаголовок 2">
            <a:extLst>
              <a:ext uri="{FF2B5EF4-FFF2-40B4-BE49-F238E27FC236}">
                <a16:creationId xmlns:a16="http://schemas.microsoft.com/office/drawing/2014/main" id="{DD59E89E-C43D-44C6-BE58-EDDEEBA96B5E}"/>
              </a:ext>
            </a:extLst>
          </p:cNvPr>
          <p:cNvSpPr txBox="1">
            <a:spLocks/>
          </p:cNvSpPr>
          <p:nvPr/>
        </p:nvSpPr>
        <p:spPr>
          <a:xfrm>
            <a:off x="2014274" y="5877864"/>
            <a:ext cx="3089397" cy="88597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Уличная мебель (диваны)</a:t>
            </a:r>
          </a:p>
          <a:p>
            <a:r>
              <a:rPr lang="ru-RU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Урны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2AA4358-F428-3B07-9E92-DCA5287976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0338" y="404629"/>
            <a:ext cx="1937916" cy="19379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68B317B7-26F2-7573-CE9A-3B6F5A657E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4385" y="4720247"/>
            <a:ext cx="1916016" cy="191601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55C7AB0-BEA3-51BC-0020-30B136BC60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39262" y="5208416"/>
            <a:ext cx="1336199" cy="172318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F132676-FCD7-5FDD-B261-DC9B68DA3D6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27" t="14629"/>
          <a:stretch/>
        </p:blipFill>
        <p:spPr>
          <a:xfrm>
            <a:off x="6967432" y="4688928"/>
            <a:ext cx="2952587" cy="17719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6ACFDC-5F32-455C-99BE-644D5648CE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5038" y="54639"/>
            <a:ext cx="11495363" cy="742703"/>
          </a:xfrm>
        </p:spPr>
        <p:txBody>
          <a:bodyPr anchor="t">
            <a:normAutofit/>
          </a:bodyPr>
          <a:lstStyle/>
          <a:p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Концепция благоустройства переустройства сквера пр. 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Большевиков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, д.23 лит.Ч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D915C98-FB17-7FC9-A097-EF828937F91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81468" y="4096664"/>
            <a:ext cx="2009686" cy="151046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CEE193-1D01-8A09-CDFD-678307539027}"/>
              </a:ext>
            </a:extLst>
          </p:cNvPr>
          <p:cNvSpPr txBox="1"/>
          <p:nvPr/>
        </p:nvSpPr>
        <p:spPr>
          <a:xfrm>
            <a:off x="11554604" y="6359264"/>
            <a:ext cx="3706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chemeClr val="accent5">
                    <a:lumMod val="50000"/>
                  </a:schemeClr>
                </a:solidFill>
              </a:rPr>
              <a:t>24</a:t>
            </a:r>
          </a:p>
        </p:txBody>
      </p:sp>
    </p:spTree>
    <p:extLst>
      <p:ext uri="{BB962C8B-B14F-4D97-AF65-F5344CB8AC3E}">
        <p14:creationId xmlns:p14="http://schemas.microsoft.com/office/powerpoint/2010/main" val="3827682300"/>
      </p:ext>
    </p:extLst>
  </p:cSld>
  <p:clrMapOvr>
    <a:masterClrMapping/>
  </p:clrMapOvr>
  <p:transition spd="slow">
    <p:cover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B1448F-38A9-FE85-382E-409850B5CE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240" y="2151"/>
            <a:ext cx="11634646" cy="636478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Подпрограмма 3 – «</a:t>
            </a:r>
            <a:r>
              <a:rPr lang="ru-RU" sz="3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Освещение детских и спортивных площадок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на ВМО СПб № </a:t>
            </a:r>
            <a:r>
              <a:rPr lang="ru-RU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54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C2A4A01-58F8-7EFA-D3AD-4C671F7083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240" y="675728"/>
            <a:ext cx="5320931" cy="258998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Решает следующие задачи:</a:t>
            </a:r>
          </a:p>
          <a:p>
            <a:pPr marL="0" indent="0" algn="just">
              <a:buNone/>
            </a:pP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обеспечение архитектурно-строительного проектирования объектов наружного освещения детских и спортивных площадок на внутриквартальных территориях;</a:t>
            </a:r>
          </a:p>
          <a:p>
            <a:pPr marL="0" indent="0" algn="just">
              <a:buNone/>
            </a:pP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обеспечение строительства объектов наружного освещения детских и спортивных площадок на внутриквартальных территориях.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B208859-8B57-A6BC-B190-8460E67A0F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7314" y="675728"/>
            <a:ext cx="5998165" cy="4099472"/>
          </a:xfrm>
          <a:prstGeom prst="rect">
            <a:avLst/>
          </a:prstGeom>
        </p:spPr>
      </p:pic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4AF181F9-214B-DDCF-3F12-2F5D1B8F48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7050923"/>
              </p:ext>
            </p:extLst>
          </p:nvPr>
        </p:nvGraphicFramePr>
        <p:xfrm>
          <a:off x="159656" y="5415877"/>
          <a:ext cx="11916229" cy="1089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6154">
                  <a:extLst>
                    <a:ext uri="{9D8B030D-6E8A-4147-A177-3AD203B41FA5}">
                      <a16:colId xmlns:a16="http://schemas.microsoft.com/office/drawing/2014/main" val="1548549096"/>
                    </a:ext>
                  </a:extLst>
                </a:gridCol>
                <a:gridCol w="5494056">
                  <a:extLst>
                    <a:ext uri="{9D8B030D-6E8A-4147-A177-3AD203B41FA5}">
                      <a16:colId xmlns:a16="http://schemas.microsoft.com/office/drawing/2014/main" val="3702228482"/>
                    </a:ext>
                  </a:extLst>
                </a:gridCol>
                <a:gridCol w="1974006">
                  <a:extLst>
                    <a:ext uri="{9D8B030D-6E8A-4147-A177-3AD203B41FA5}">
                      <a16:colId xmlns:a16="http://schemas.microsoft.com/office/drawing/2014/main" val="2904801501"/>
                    </a:ext>
                  </a:extLst>
                </a:gridCol>
                <a:gridCol w="1717656">
                  <a:extLst>
                    <a:ext uri="{9D8B030D-6E8A-4147-A177-3AD203B41FA5}">
                      <a16:colId xmlns:a16="http://schemas.microsoft.com/office/drawing/2014/main" val="1789631950"/>
                    </a:ext>
                  </a:extLst>
                </a:gridCol>
                <a:gridCol w="1904357">
                  <a:extLst>
                    <a:ext uri="{9D8B030D-6E8A-4147-A177-3AD203B41FA5}">
                      <a16:colId xmlns:a16="http://schemas.microsoft.com/office/drawing/2014/main" val="4029189081"/>
                    </a:ext>
                  </a:extLst>
                </a:gridCol>
              </a:tblGrid>
              <a:tr h="3607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ln w="0" cmpd="dbl">
                            <a:solidFill>
                              <a:schemeClr val="bg1"/>
                            </a:solidFill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50800" dist="50800" dir="5400000" algn="ctr" rotWithShape="0">
                              <a:schemeClr val="accent5">
                                <a:lumMod val="50000"/>
                              </a:schemeClr>
                            </a:outerShdw>
                          </a:effectLst>
                        </a:rPr>
                        <a:t>№ пр</a:t>
                      </a:r>
                      <a:endParaRPr lang="ru-RU" sz="1200" b="1" i="0" u="none" strike="noStrike" dirty="0">
                        <a:ln w="0" cmpd="dbl">
                          <a:solidFill>
                            <a:schemeClr val="bg1"/>
                          </a:solidFill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50800" dist="50800" dir="5400000" algn="ctr" rotWithShape="0">
                            <a:schemeClr val="accent5">
                              <a:lumMod val="50000"/>
                            </a:scheme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ln w="0" cmpd="dbl">
                            <a:solidFill>
                              <a:schemeClr val="bg1"/>
                            </a:solidFill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50800" dist="50800" dir="5400000" algn="ctr" rotWithShape="0">
                              <a:schemeClr val="accent5">
                                <a:lumMod val="50000"/>
                              </a:schemeClr>
                            </a:outerShdw>
                          </a:effectLst>
                        </a:rPr>
                        <a:t>Наименование муниципальной программы</a:t>
                      </a:r>
                      <a:endParaRPr lang="ru-RU" sz="1200" b="1" i="0" u="none" strike="noStrike" dirty="0">
                        <a:ln w="0" cmpd="dbl">
                          <a:solidFill>
                            <a:schemeClr val="bg1"/>
                          </a:solidFill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50800" dist="50800" dir="5400000" algn="ctr" rotWithShape="0">
                            <a:schemeClr val="accent5">
                              <a:lumMod val="50000"/>
                            </a:scheme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ln w="0" cmpd="dbl">
                            <a:solidFill>
                              <a:schemeClr val="bg1"/>
                            </a:solidFill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50800" dist="50800" dir="5400000" algn="ctr" rotWithShape="0">
                              <a:schemeClr val="accent5">
                                <a:lumMod val="50000"/>
                              </a:schemeClr>
                            </a:outerShdw>
                          </a:effectLst>
                        </a:rPr>
                        <a:t>Итого на 2023 год (тыс. руб.)</a:t>
                      </a:r>
                      <a:endParaRPr lang="ru-RU" sz="1200" b="1" i="0" u="none" strike="noStrike" dirty="0">
                        <a:ln w="0" cmpd="dbl">
                          <a:solidFill>
                            <a:schemeClr val="bg1"/>
                          </a:solidFill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50800" dist="50800" dir="5400000" algn="ctr" rotWithShape="0">
                            <a:schemeClr val="accent5">
                              <a:lumMod val="50000"/>
                            </a:scheme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ln w="0" cmpd="dbl">
                            <a:solidFill>
                              <a:schemeClr val="bg1"/>
                            </a:solidFill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50800" dist="50800" dir="5400000" algn="ctr" rotWithShape="0">
                              <a:schemeClr val="accent5">
                                <a:lumMod val="50000"/>
                              </a:schemeClr>
                            </a:outerShdw>
                          </a:effectLst>
                        </a:rPr>
                        <a:t>Итого на 2024 год (тыс.руб.)</a:t>
                      </a:r>
                      <a:endParaRPr lang="ru-RU" sz="1200" b="1" i="0" u="none" strike="noStrike" dirty="0">
                        <a:ln w="0" cmpd="dbl">
                          <a:solidFill>
                            <a:schemeClr val="bg1"/>
                          </a:solidFill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50800" dist="50800" dir="5400000" algn="ctr" rotWithShape="0">
                            <a:schemeClr val="accent5">
                              <a:lumMod val="50000"/>
                            </a:scheme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ln w="0" cmpd="dbl">
                            <a:solidFill>
                              <a:schemeClr val="bg1"/>
                            </a:solidFill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50800" dist="50800" dir="5400000" algn="ctr" rotWithShape="0">
                              <a:schemeClr val="accent5">
                                <a:lumMod val="50000"/>
                              </a:schemeClr>
                            </a:outerShdw>
                          </a:effectLst>
                        </a:rPr>
                        <a:t>Итого на 2025 год (тыс.руб.)</a:t>
                      </a:r>
                      <a:endParaRPr lang="ru-RU" sz="1200" b="1" i="0" u="none" strike="noStrike" dirty="0">
                        <a:ln w="0" cmpd="dbl">
                          <a:solidFill>
                            <a:schemeClr val="bg1"/>
                          </a:solidFill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50800" dist="50800" dir="5400000" algn="ctr" rotWithShape="0">
                            <a:schemeClr val="accent5">
                              <a:lumMod val="50000"/>
                            </a:scheme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4546790"/>
                  </a:ext>
                </a:extLst>
              </a:tr>
              <a:tr h="714039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ln w="0" cmpd="dbl">
                            <a:solidFill>
                              <a:schemeClr val="bg1"/>
                            </a:solidFill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50800" dist="50800" dir="5400000" algn="ctr" rotWithShape="0">
                              <a:schemeClr val="accent5">
                                <a:lumMod val="50000"/>
                              </a:schemeClr>
                            </a:outerShdw>
                          </a:effectLst>
                        </a:rPr>
                        <a:t>Подпрограмма №3 "Освещение детских и спортивных площадок на внутриквартальных территориях внутригородского муниципального  образования города федерального значения Санкт-Петербурга  Муниципальный округ № 54"</a:t>
                      </a:r>
                      <a:endParaRPr lang="ru-RU" sz="1200" b="0" i="0" u="none" strike="noStrike" dirty="0">
                        <a:ln w="0" cmpd="dbl">
                          <a:solidFill>
                            <a:schemeClr val="bg1"/>
                          </a:solidFill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50800" dist="50800" dir="5400000" algn="ctr" rotWithShape="0">
                            <a:schemeClr val="accent5">
                              <a:lumMod val="50000"/>
                            </a:scheme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ln w="0" cmpd="dbl">
                            <a:solidFill>
                              <a:schemeClr val="bg1"/>
                            </a:solidFill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50800" dist="50800" dir="5400000" algn="ctr" rotWithShape="0">
                              <a:schemeClr val="accent5">
                                <a:lumMod val="50000"/>
                              </a:schemeClr>
                            </a:outerShdw>
                          </a:effectLst>
                        </a:rPr>
                        <a:t>0,0</a:t>
                      </a:r>
                      <a:endParaRPr lang="ru-RU" sz="1200" b="0" i="0" u="none" strike="noStrike" dirty="0">
                        <a:ln w="0" cmpd="dbl">
                          <a:solidFill>
                            <a:schemeClr val="bg1"/>
                          </a:solidFill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50800" dist="50800" dir="5400000" algn="ctr" rotWithShape="0">
                            <a:schemeClr val="accent5">
                              <a:lumMod val="50000"/>
                            </a:scheme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ln w="0" cmpd="dbl">
                            <a:solidFill>
                              <a:schemeClr val="bg1"/>
                            </a:solidFill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50800" dist="50800" dir="5400000" algn="ctr" rotWithShape="0">
                              <a:schemeClr val="accent5">
                                <a:lumMod val="50000"/>
                              </a:schemeClr>
                            </a:outerShdw>
                          </a:effectLst>
                        </a:rPr>
                        <a:t>652,7</a:t>
                      </a:r>
                      <a:endParaRPr lang="ru-RU" sz="1200" b="0" i="0" u="none" strike="noStrike" dirty="0">
                        <a:ln w="0" cmpd="dbl">
                          <a:solidFill>
                            <a:schemeClr val="bg1"/>
                          </a:solidFill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50800" dist="50800" dir="5400000" algn="ctr" rotWithShape="0">
                            <a:schemeClr val="accent5">
                              <a:lumMod val="50000"/>
                            </a:scheme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ln w="0" cmpd="dbl">
                            <a:solidFill>
                              <a:schemeClr val="bg1"/>
                            </a:solidFill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50800" dist="50800" dir="5400000" algn="ctr" rotWithShape="0">
                              <a:schemeClr val="accent5">
                                <a:lumMod val="50000"/>
                              </a:schemeClr>
                            </a:outerShdw>
                          </a:effectLst>
                        </a:rPr>
                        <a:t>2 194,7</a:t>
                      </a:r>
                      <a:endParaRPr lang="ru-RU" sz="1200" b="0" i="0" u="none" strike="noStrike" dirty="0">
                        <a:ln w="0" cmpd="dbl">
                          <a:solidFill>
                            <a:schemeClr val="bg1"/>
                          </a:solidFill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50800" dist="50800" dir="5400000" algn="ctr" rotWithShape="0">
                            <a:schemeClr val="accent5">
                              <a:lumMod val="50000"/>
                            </a:scheme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818984"/>
                  </a:ext>
                </a:extLst>
              </a:tr>
            </a:tbl>
          </a:graphicData>
        </a:graphic>
      </p:graphicFrame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187D951-3B17-724A-C817-F3C4952B2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62279" y="6182272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25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B73C002B-EA0D-B3B6-62F3-C1B0105B6281}"/>
              </a:ext>
            </a:extLst>
          </p:cNvPr>
          <p:cNvSpPr txBox="1">
            <a:spLocks/>
          </p:cNvSpPr>
          <p:nvPr/>
        </p:nvSpPr>
        <p:spPr>
          <a:xfrm>
            <a:off x="441240" y="3265714"/>
            <a:ext cx="5320931" cy="21501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1800" dirty="0">
                <a:ln>
                  <a:solidFill>
                    <a:schemeClr val="accent5">
                      <a:lumMod val="50000"/>
                    </a:schemeClr>
                  </a:solidFill>
                </a:ln>
                <a:cs typeface="Times New Roman" panose="02020603050405020304" pitchFamily="18" charset="0"/>
              </a:rPr>
              <a:t>Запланированные мероприятия в 2023 году: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Архитектурно-строительного проектирования объектов наружного освещения детских и спортивных площадок;</a:t>
            </a:r>
            <a:endParaRPr lang="ru-RU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Строительство объектов наружного освещения детских и спортивных площадок.</a:t>
            </a:r>
            <a:endParaRPr lang="ru-RU" sz="1800" dirty="0">
              <a:ln>
                <a:solidFill>
                  <a:schemeClr val="accent5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3139481"/>
      </p:ext>
    </p:extLst>
  </p:cSld>
  <p:clrMapOvr>
    <a:masterClrMapping/>
  </p:clrMapOvr>
  <p:transition spd="slow">
    <p:cover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B1448F-38A9-FE85-382E-409850B5CE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114" y="-358653"/>
            <a:ext cx="12177486" cy="1679453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Подпрограмма 4 «</a:t>
            </a:r>
            <a:r>
              <a:rPr lang="ru-RU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Доступная городская среда для </a:t>
            </a:r>
            <a:br>
              <a:rPr lang="ru-RU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</a:br>
            <a:r>
              <a:rPr lang="ru-RU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маломобильных групп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населения»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C2A4A01-58F8-7EFA-D3AD-4C671F7083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808" y="1067704"/>
            <a:ext cx="11278678" cy="94978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Решает следующую задачу -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провести в установленном порядке минимально необходимых мероприятий по обеспечению доступности городской среды для маломобильных групп населения на внутриквартальных территориях муниципального образования.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AC9A25F-2561-ED31-7444-F2110F43E7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315" y="2045981"/>
            <a:ext cx="11350172" cy="4195949"/>
          </a:xfrm>
          <a:prstGeom prst="rect">
            <a:avLst/>
          </a:prstGeom>
        </p:spPr>
      </p:pic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27705DC-03BA-8AC6-8EF0-2A0064400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29485" y="6270425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26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702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EE8C5A0-A1EB-468A-9FAF-467437FE7C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7829" y="2433542"/>
            <a:ext cx="4782379" cy="408757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171" y="0"/>
            <a:ext cx="11202667" cy="155322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Муниципальная программа № </a:t>
            </a:r>
            <a:r>
              <a:rPr lang="ru-RU" b="1" i="1" dirty="0">
                <a:latin typeface="+mn-lt"/>
                <a:cs typeface="Times New Roman" panose="02020603050405020304" pitchFamily="18" charset="0"/>
              </a:rPr>
              <a:t>5</a:t>
            </a:r>
            <a:r>
              <a:rPr lang="ru-RU" b="1" i="1" dirty="0">
                <a:latin typeface="Gabriola (Заголовки)"/>
                <a:cs typeface="Times New Roman" panose="02020603050405020304" pitchFamily="18" charset="0"/>
              </a:rPr>
              <a:t> </a:t>
            </a:r>
            <a:b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</a:b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«ПРОФЕССИОНАЛЬНОЕ ОБРАЗОВАНИЕ И ДОПОЛНИТЕЛЬНОЕ ПРОФЕССИОНАЛЬНОЕ ОБРАЗОВАНИЕ» 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800" y="2122918"/>
            <a:ext cx="6854554" cy="4598557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муниципальной программы: 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квалификации муниципальных служащих, членов выборных органов местного самоуправления, депутатов муниципальных советов муниципальных образований, работников муниципальных учреждений;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объема и повышение качества практической и методической помощи, предоставляемой населению округа;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теоретических знаний, совершенствование практических навыков и умений муниципальных служащих, членов выборных органов местного самоуправления, депутатов муниципальных советов муниципальных образований, работников муниципальных учреждений.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4699B98-2505-590D-7F20-9BD6EE6CC053}"/>
              </a:ext>
            </a:extLst>
          </p:cNvPr>
          <p:cNvSpPr txBox="1"/>
          <p:nvPr/>
        </p:nvSpPr>
        <p:spPr>
          <a:xfrm>
            <a:off x="260910" y="1553226"/>
            <a:ext cx="1162629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-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эффективное функционирование и развитие системы муниципального управления в Санкт-Петербурге.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2A08C737-B5E9-9E7B-FAD4-D77490977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31437" y="6356350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27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99C372-2587-9BBC-1772-762251D6582B}"/>
              </a:ext>
            </a:extLst>
          </p:cNvPr>
          <p:cNvSpPr txBox="1"/>
          <p:nvPr/>
        </p:nvSpPr>
        <p:spPr>
          <a:xfrm>
            <a:off x="7159354" y="1867853"/>
            <a:ext cx="394416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ru-RU" sz="2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Необходимый объем финансирования 175 тыс. руб.</a:t>
            </a:r>
          </a:p>
        </p:txBody>
      </p:sp>
    </p:spTree>
    <p:extLst>
      <p:ext uri="{BB962C8B-B14F-4D97-AF65-F5344CB8AC3E}">
        <p14:creationId xmlns:p14="http://schemas.microsoft.com/office/powerpoint/2010/main" val="506635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4608" y="194077"/>
            <a:ext cx="10515599" cy="87298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an"/>
                <a:cs typeface="Times New Roman" panose="02020603050405020304" pitchFamily="18" charset="0"/>
              </a:rPr>
              <a:t>Муниципальная программа №6 </a:t>
            </a:r>
            <a:b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an"/>
                <a:cs typeface="Times New Roman" panose="02020603050405020304" pitchFamily="18" charset="0"/>
              </a:rPr>
            </a:b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an"/>
                <a:cs typeface="Times New Roman" panose="02020603050405020304" pitchFamily="18" charset="0"/>
              </a:rPr>
              <a:t>«ВОЕННО-ПАТРИОТИЧЕСКОЕ ВОСПИТАНИЕ ГРАЖДАН» 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19314" y="2711772"/>
            <a:ext cx="11156575" cy="2433165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муниципальной программы: 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информационное обеспечение патриотического воспитания граждан, освещение событий и явлений патриотической направленности;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мероприятий для сохранения и приумножения духовного, культурного богатства своего народа и своего Отечества, для выполнения гражданского и воинского долга;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к участию в патриотическом воспитании общественных организаций, трудовых коллективов, семьи, отдельных граждан.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Необходимый объем финансирования 780,0 тыс. руб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4699B98-2505-590D-7F20-9BD6EE6CC053}"/>
              </a:ext>
            </a:extLst>
          </p:cNvPr>
          <p:cNvSpPr txBox="1"/>
          <p:nvPr/>
        </p:nvSpPr>
        <p:spPr>
          <a:xfrm>
            <a:off x="319314" y="1067059"/>
            <a:ext cx="11872686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цель программы -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эффективной системы патриотического воспитания молодежи, обеспечивающей оптимальные условия развития у нее любви к Отчеству, готовности укреплять основы общества, достойно и честно выполнять обязанности гражданина - патриота России, утверждение в сознании молодежи патриотических ценностей, взглядов, идеалов, уважения к историческому и культурному прошлому России.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F5B760C-1043-5B40-832C-8CDB5A94CE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6171" y="4492541"/>
            <a:ext cx="3081933" cy="231145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5CABD17-0517-5DFC-A697-AF1AA8512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2947" y="5025631"/>
            <a:ext cx="2668581" cy="177835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C08746F-131D-B0EA-8CA7-F5EFFFED8B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4608" y="5025631"/>
            <a:ext cx="2618339" cy="182056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1EDA807-F0E9-18BD-CACD-DE2AB9811A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7034" y="4454020"/>
            <a:ext cx="1439138" cy="2349970"/>
          </a:xfrm>
          <a:prstGeom prst="rect">
            <a:avLst/>
          </a:prstGeom>
        </p:spPr>
      </p:pic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BFAF6D5E-50BE-41DD-3C34-E8CA3AA94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60815" y="6298798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28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3990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9105E5C-3B34-AD4A-DF05-B02B97CBFE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94" y="5012167"/>
            <a:ext cx="2324055" cy="1743041"/>
          </a:xfrm>
          <a:prstGeom prst="rect">
            <a:avLst/>
          </a:prstGeom>
          <a:effectLst>
            <a:softEdge rad="2286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7003EE0-55CF-5579-E99A-0232B72A01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4459080">
            <a:off x="-438736" y="766564"/>
            <a:ext cx="4479896" cy="304906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B1448F-38A9-FE85-382E-409850B5CE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36171" y="-529410"/>
            <a:ext cx="14064341" cy="2285774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an"/>
                <a:cs typeface="Times New Roman" panose="02020603050405020304" pitchFamily="18" charset="0"/>
              </a:rPr>
              <a:t>Муниципальная программа № </a:t>
            </a:r>
            <a:r>
              <a:rPr lang="ru-RU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7</a:t>
            </a:r>
            <a:b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an"/>
                <a:cs typeface="Times New Roman" panose="02020603050405020304" pitchFamily="18" charset="0"/>
              </a:rPr>
            </a:b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an"/>
                <a:cs typeface="Times New Roman" panose="02020603050405020304" pitchFamily="18" charset="0"/>
              </a:rPr>
              <a:t>«ПРОФИЛАКТИКА ДОРОЖНО-ТРАНСПОРТНОГО ТРАВМАТИЗМА»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C2A4A01-58F8-7EFA-D3AD-4C671F7083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66908" y="1195930"/>
            <a:ext cx="4737291" cy="2773783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1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Целями являются:</a:t>
            </a:r>
          </a:p>
          <a:p>
            <a:pPr marL="0" indent="261938" algn="just">
              <a:spcBef>
                <a:spcPts val="0"/>
              </a:spcBef>
              <a:buFont typeface="+mj-lt"/>
              <a:buAutoNum type="arabicPeriod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уменьшение дорожно-транспортного травматизма на территории ВМО СПб МО №54;</a:t>
            </a:r>
          </a:p>
          <a:p>
            <a:pPr marL="0" indent="261938" algn="just">
              <a:spcBef>
                <a:spcPts val="0"/>
              </a:spcBef>
              <a:buFont typeface="+mj-lt"/>
              <a:buAutoNum type="arabicPeriod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у жителей сознательного и ответственного отношения к вопросам личной безопасности и безопасности окружающих участников дорожного движения;</a:t>
            </a:r>
          </a:p>
          <a:p>
            <a:pPr marL="0" indent="261938" algn="just">
              <a:spcBef>
                <a:spcPts val="0"/>
              </a:spcBef>
              <a:buFont typeface="+mj-lt"/>
              <a:buAutoNum type="arabicPeriod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среди детей, проживающих на территории ВМО СПБ МО №54, умений и навыков безопасного поведения на дороге.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D08BA-CC0D-9A20-D886-C756539FD951}"/>
              </a:ext>
            </a:extLst>
          </p:cNvPr>
          <p:cNvSpPr txBox="1"/>
          <p:nvPr/>
        </p:nvSpPr>
        <p:spPr>
          <a:xfrm>
            <a:off x="127194" y="3947691"/>
            <a:ext cx="254343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Необходимый объем финансирования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72 тыс. руб.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E9DC610-C9C6-6FC3-7273-76783EF6D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69400" y="6216650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29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18C2C4D-AA40-63E9-26B2-B52534D1BA9C}"/>
              </a:ext>
            </a:extLst>
          </p:cNvPr>
          <p:cNvSpPr txBox="1"/>
          <p:nvPr/>
        </p:nvSpPr>
        <p:spPr>
          <a:xfrm>
            <a:off x="2454222" y="3711222"/>
            <a:ext cx="9743386" cy="3046988"/>
          </a:xfrm>
          <a:prstGeom prst="rect">
            <a:avLst/>
          </a:prstGeom>
          <a:noFill/>
        </p:spPr>
        <p:txBody>
          <a:bodyPr wrap="square" numCol="2">
            <a:spAutoFit/>
          </a:bodyPr>
          <a:lstStyle/>
          <a:p>
            <a:r>
              <a:rPr lang="ru-RU" sz="1600" b="1" u="sng" dirty="0">
                <a:solidFill>
                  <a:schemeClr val="accent5">
                    <a:lumMod val="50000"/>
                  </a:schemeClr>
                </a:solidFill>
              </a:rPr>
              <a:t>Мероприятия в 2023 году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>
                <a:solidFill>
                  <a:schemeClr val="accent5">
                    <a:lumMod val="50000"/>
                  </a:schemeClr>
                </a:solidFill>
              </a:rPr>
              <a:t>Уличная акция «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</a:rPr>
              <a:t>ВелоПДД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</a:rPr>
              <a:t>».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>
                <a:solidFill>
                  <a:schemeClr val="accent5">
                    <a:lumMod val="50000"/>
                  </a:schemeClr>
                </a:solidFill>
              </a:rPr>
              <a:t>Ролик-памятка «Правила дорожного движения для детей».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>
                <a:solidFill>
                  <a:schemeClr val="accent5">
                    <a:lumMod val="50000"/>
                  </a:schemeClr>
                </a:solidFill>
              </a:rPr>
              <a:t>Спектакль «Детектив на перекрестке».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>
                <a:solidFill>
                  <a:schemeClr val="accent5">
                    <a:lumMod val="50000"/>
                  </a:schemeClr>
                </a:solidFill>
              </a:rPr>
              <a:t>Станционная игра-квест «Правила дорожные знать каждому положено!».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>
                <a:solidFill>
                  <a:schemeClr val="accent5">
                    <a:lumMod val="50000"/>
                  </a:schemeClr>
                </a:solidFill>
              </a:rPr>
              <a:t>Акция по правилам дорожного движения.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>
                <a:solidFill>
                  <a:schemeClr val="accent5">
                    <a:lumMod val="50000"/>
                  </a:schemeClr>
                </a:solidFill>
              </a:rPr>
              <a:t>Разработка макетов, издание и распространение среди населения информационных материалов (евробуклетов) по вопросам дорожно-транспортного травматизма.</a:t>
            </a:r>
          </a:p>
          <a:p>
            <a:pPr marL="342900" indent="-342900">
              <a:buFont typeface="+mj-lt"/>
              <a:buAutoNum type="arabicPeriod"/>
            </a:pPr>
            <a:endParaRPr lang="ru-RU" sz="16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ru-RU" sz="16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ru-RU" sz="16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ru-RU" sz="16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ru-RU" sz="16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ru-RU" sz="16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ru-RU" sz="16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ru-RU" sz="16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ru-RU" sz="16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1600" dirty="0">
                <a:solidFill>
                  <a:schemeClr val="accent5">
                    <a:lumMod val="50000"/>
                  </a:schemeClr>
                </a:solidFill>
              </a:rPr>
              <a:t>Публикация материалов, посвященных профилактике дорожно-транспортного травматизма.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24E53B-6765-18C4-2DBE-C12F4946F2C7}"/>
              </a:ext>
            </a:extLst>
          </p:cNvPr>
          <p:cNvSpPr txBox="1"/>
          <p:nvPr/>
        </p:nvSpPr>
        <p:spPr>
          <a:xfrm>
            <a:off x="8204199" y="1106418"/>
            <a:ext cx="3987801" cy="3995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pc="-15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Решает следующие </a:t>
            </a:r>
            <a:r>
              <a:rPr lang="ru-RU" u="sng" spc="-15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pc="-15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lvl="0" indent="-342900" algn="just">
              <a:lnSpc>
                <a:spcPct val="107000"/>
              </a:lnSpc>
              <a:spcBef>
                <a:spcPts val="0"/>
              </a:spcBef>
              <a:buFont typeface="Symbol" panose="05050102010706020507" pitchFamily="18" charset="2"/>
              <a:buChar char=""/>
            </a:pPr>
            <a:r>
              <a:rPr lang="ru-RU" spc="-15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информирование населения муниципального образования о мероприятиях по профилактике дорожно-транспортного травматизма;</a:t>
            </a:r>
            <a:endParaRPr lang="ru-RU" spc="-15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Bef>
                <a:spcPts val="0"/>
              </a:spcBef>
              <a:buFont typeface="Symbol" panose="05050102010706020507" pitchFamily="18" charset="2"/>
              <a:buChar char=""/>
            </a:pPr>
            <a:r>
              <a:rPr lang="ru-RU" spc="-15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пропаганда необходимости соблюдения правил дорожного движения в повседневной жизни, в частности, среди детей и подростков;</a:t>
            </a:r>
            <a:endParaRPr lang="ru-RU" spc="-15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Bef>
                <a:spcPts val="0"/>
              </a:spcBef>
              <a:buFont typeface="Symbol" panose="05050102010706020507" pitchFamily="18" charset="2"/>
              <a:buChar char=""/>
            </a:pPr>
            <a:r>
              <a:rPr lang="ru-RU" spc="-15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ведение разъяснительной работы среди жителей муниципального образования в области профилактики дорожно-транспортного травматизма.</a:t>
            </a:r>
            <a:endParaRPr lang="ru-RU" spc="-15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864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B1448F-38A9-FE85-382E-409850B5CE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" y="-33614"/>
            <a:ext cx="12409714" cy="149796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an"/>
                <a:cs typeface="Times New Roman" panose="02020603050405020304" pitchFamily="18" charset="0"/>
              </a:rPr>
              <a:t>Муниципальная программа №8 </a:t>
            </a:r>
            <a:b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an"/>
                <a:cs typeface="Times New Roman" panose="02020603050405020304" pitchFamily="18" charset="0"/>
              </a:rPr>
            </a:b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an"/>
                <a:cs typeface="Times New Roman" panose="02020603050405020304" pitchFamily="18" charset="0"/>
              </a:rPr>
              <a:t>«УЧАСТИЕ В ДЕЯТЕЛЬНОСТИ ПО ОБЕСПЕЧЕНИЮ ЗАКОННОСТИ, </a:t>
            </a:r>
            <a:b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an"/>
                <a:cs typeface="Times New Roman" panose="02020603050405020304" pitchFamily="18" charset="0"/>
              </a:rPr>
            </a:b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an"/>
                <a:cs typeface="Times New Roman" panose="02020603050405020304" pitchFamily="18" charset="0"/>
              </a:rPr>
              <a:t>ПРАВОПОРЯДКА И БЕЗОПАСНОСТИ»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C2A4A01-58F8-7EFA-D3AD-4C671F7083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0" y="1384754"/>
            <a:ext cx="7518400" cy="547324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муниципальной программы является обеспечения законности, правопорядка и безопасности среди населения и на территории муниципального округа, внедрение норм толерантного поведения, определяющих устойчивость поведения в обществе отдельных личностей и социальных групп в различных ситуациях социальной напряженности как основы гражданского согласия в демократическом государстве.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Решает следующие </a:t>
            </a:r>
            <a:r>
              <a:rPr lang="ru-RU" sz="1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lvl="0" indent="-342900" algn="just">
              <a:spcBef>
                <a:spcPts val="0"/>
              </a:spcBef>
              <a:buFont typeface="Symbol" panose="05050102010706020507" pitchFamily="18" charset="2"/>
              <a:buChar char=""/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участие в деятельности по профилактике правонарушений в Санкт-Петербурге в соответствии с федеральным законодательством и законодательством Санкт-Петербурга;</a:t>
            </a:r>
          </a:p>
          <a:p>
            <a:pPr marL="342900" lvl="0" indent="-342900" algn="just">
              <a:spcBef>
                <a:spcPts val="0"/>
              </a:spcBef>
              <a:buFont typeface="Symbol" panose="05050102010706020507" pitchFamily="18" charset="2"/>
              <a:buChar char=""/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участие в профилактике терроризма и экстремизма, а также в минимизации и (или) ликвидации последствий их проявлений на территории муниципального образования в форме и порядке, установленных федеральным законодательством и законодательством Санкт-Петербурга;</a:t>
            </a:r>
          </a:p>
          <a:p>
            <a:pPr marL="342900" lvl="0" indent="-342900" algn="just">
              <a:spcBef>
                <a:spcPts val="0"/>
              </a:spcBef>
              <a:buFont typeface="Symbol" panose="05050102010706020507" pitchFamily="18" charset="2"/>
              <a:buChar char=""/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участие в мероприятиях по профилактике незаконного потребления наркотических средств и психотропных веществ, новых потенциально опасных психоактивных веществ, наркомании в Санкт-Петербурге;</a:t>
            </a:r>
          </a:p>
          <a:p>
            <a:pPr marL="342900" lvl="0" indent="-342900" algn="just">
              <a:spcBef>
                <a:spcPts val="0"/>
              </a:spcBef>
              <a:buFont typeface="Symbol" panose="05050102010706020507" pitchFamily="18" charset="2"/>
              <a:buChar char=""/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участие в создании условий для реализации мер, направленных на укрепление межнационального и межконфессионального согласия, сохранение и развитие языков и культуры народов Российской Федерации, проживающих на территории муниципального образования, социальную и культурную адаптацию мигрантов, профилактику межнациональных (межэтнических) конфликтов.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D08BA-CC0D-9A20-D886-C756539FD951}"/>
              </a:ext>
            </a:extLst>
          </p:cNvPr>
          <p:cNvSpPr txBox="1"/>
          <p:nvPr/>
        </p:nvSpPr>
        <p:spPr>
          <a:xfrm>
            <a:off x="1143000" y="6048045"/>
            <a:ext cx="39222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Необходимый объем финансирования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288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,0 тыс. руб.</a:t>
            </a:r>
          </a:p>
        </p:txBody>
      </p:sp>
      <p:graphicFrame>
        <p:nvGraphicFramePr>
          <p:cNvPr id="5" name="Объект 5">
            <a:extLst>
              <a:ext uri="{FF2B5EF4-FFF2-40B4-BE49-F238E27FC236}">
                <a16:creationId xmlns:a16="http://schemas.microsoft.com/office/drawing/2014/main" id="{5BFB03F1-370C-2B29-324B-512C9E4CDB7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43955143"/>
              </p:ext>
            </p:extLst>
          </p:nvPr>
        </p:nvGraphicFramePr>
        <p:xfrm>
          <a:off x="-195653" y="1233348"/>
          <a:ext cx="5378116" cy="51230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BC3B683-4BA6-7505-1D9D-E00AED6C7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2100" y="629750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30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8138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E243D6-9118-0F5B-583B-3F0AEA5AE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516626"/>
            <a:ext cx="12001500" cy="229204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an"/>
                <a:cs typeface="Times New Roman" panose="02020603050405020304" pitchFamily="18" charset="0"/>
              </a:rPr>
              <a:t>Муниципальная программа №</a:t>
            </a:r>
            <a:r>
              <a:rPr lang="ru-RU" sz="2800" b="1" i="1" dirty="0">
                <a:latin typeface="+mn-lt"/>
                <a:cs typeface="Times New Roman" panose="02020603050405020304" pitchFamily="18" charset="0"/>
              </a:rPr>
              <a:t>10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an"/>
                <a:cs typeface="Times New Roman" panose="02020603050405020304" pitchFamily="18" charset="0"/>
              </a:rPr>
              <a:t> </a:t>
            </a:r>
            <a:b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an"/>
                <a:cs typeface="Times New Roman" panose="02020603050405020304" pitchFamily="18" charset="0"/>
              </a:rPr>
            </a:b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an"/>
                <a:cs typeface="Times New Roman" panose="02020603050405020304" pitchFamily="18" charset="0"/>
              </a:rPr>
              <a:t>«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an"/>
                <a:ea typeface="Arial Unicode MS"/>
                <a:cs typeface="Times New Roman" panose="02020603050405020304" pitchFamily="18" charset="0"/>
              </a:rPr>
              <a:t>ОСУЩЕСТВЛЕНИЕ ЭКОЛОГИЧЕСКОГО ПРОСВЕЩЕНИЯ, А ТАКЖЕ ОРГАНИЗАЦИЯ ЭКОЛОГИЧЕСКОГО ВОСПИТАНИЯ И ФОРМИРОВАНИЯ ЭКОЛОГИЧЕСКОЙ КУЛЬТУРЫ В ОБЛАСТИ ОБРАЩЕНИЯ С ТВЕРДЫМИ КОММУНАЛЬНЫМИ ОТХОДАМИ</a:t>
            </a:r>
            <a:r>
              <a:rPr lang="ru-RU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an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F52DF08-66AB-DDE9-713F-3CEB5715A4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7808" y="136525"/>
            <a:ext cx="7269572" cy="4562475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  <a:tabLst>
                <a:tab pos="985520" algn="l"/>
              </a:tabLst>
            </a:pPr>
            <a:r>
              <a:rPr lang="ru-RU" sz="19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Запланированные мероприятия в 2023 году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tabLst>
                <a:tab pos="985520" algn="l"/>
              </a:tabLst>
            </a:pPr>
            <a:r>
              <a:rPr lang="ru-RU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Эко-суббота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tabLst>
                <a:tab pos="985520" algn="l"/>
              </a:tabLst>
            </a:pPr>
            <a:r>
              <a:rPr lang="ru-RU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Спектакль по экологическому воспитанию «Сказки кота Муара»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tabLst>
                <a:tab pos="985520" algn="l"/>
              </a:tabLst>
            </a:pPr>
            <a:r>
              <a:rPr lang="ru-RU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Мастер-класс по изготовлению скворечников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tabLst>
                <a:tab pos="985520" algn="l"/>
              </a:tabLst>
            </a:pPr>
            <a:r>
              <a:rPr lang="ru-RU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Спектакль по экологическому воспитанию «Куда исчезли птицы»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tabLst>
                <a:tab pos="985520" algn="l"/>
              </a:tabLst>
            </a:pPr>
            <a:r>
              <a:rPr lang="ru-RU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Спектакль по экологическому воспитанию «В гостях у леса»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tabLst>
                <a:tab pos="985520" algn="l"/>
              </a:tabLst>
            </a:pPr>
            <a:r>
              <a:rPr lang="ru-RU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Спектакль по экологическому воспитанию «Сказки кота Муара»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tabLst>
                <a:tab pos="985520" algn="l"/>
              </a:tabLst>
            </a:pPr>
            <a:r>
              <a:rPr lang="ru-RU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Разработка макетов, издание и распространение среди населения муниципального образования информационных материалов (евробуклетов) по вопросам экологического просвещения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tabLst>
                <a:tab pos="985520" algn="l"/>
              </a:tabLst>
            </a:pPr>
            <a:r>
              <a:rPr lang="ru-RU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Публикация материалов, посвященных экологическому просвещению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985520" algn="l"/>
              </a:tabLst>
            </a:pPr>
            <a:r>
              <a:rPr lang="ru-RU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  <a:tabLst>
                <a:tab pos="985520" algn="l"/>
              </a:tabLst>
            </a:pPr>
            <a:r>
              <a:rPr lang="ru-RU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Необходимый объем финансирования 72 тыс. руб.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sz="1400" dirty="0">
              <a:solidFill>
                <a:schemeClr val="bg1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C086E2B-7F33-EE3E-7330-B1CA617705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19827"/>
            <a:ext cx="2383970" cy="1413354"/>
          </a:xfrm>
          <a:prstGeom prst="rect">
            <a:avLst/>
          </a:prstGeom>
        </p:spPr>
      </p:pic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42ECC281-FBD3-A72E-1253-3B0FB457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58300" y="6169745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31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F2DCDB3-4E86-1D67-2E6D-8649706AEF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2601685" cy="195126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62E90C5-0C5C-CDD0-5428-6F3EC005EF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7186" y="1151287"/>
            <a:ext cx="2509191" cy="188189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4FAD4EB-A7D3-B484-570B-B4B3A937E1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4692" y="0"/>
            <a:ext cx="2783116" cy="156550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C186835-84FF-EC89-5553-B14431B65BEF}"/>
              </a:ext>
            </a:extLst>
          </p:cNvPr>
          <p:cNvSpPr txBox="1"/>
          <p:nvPr/>
        </p:nvSpPr>
        <p:spPr>
          <a:xfrm>
            <a:off x="105880" y="2875412"/>
            <a:ext cx="473192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ru-RU" sz="2400" b="1" spc="-15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Целями</a:t>
            </a:r>
            <a:r>
              <a:rPr lang="ru-RU" sz="2400" spc="-15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являются формирование экологического </a:t>
            </a:r>
            <a:r>
              <a:rPr lang="ru-RU" sz="2400" u="sng" spc="-15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воспитания</a:t>
            </a:r>
            <a:r>
              <a:rPr lang="ru-RU" sz="2400" spc="-15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экологической </a:t>
            </a:r>
            <a:r>
              <a:rPr lang="ru-RU" sz="2400" u="sng" spc="-15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культуры </a:t>
            </a:r>
            <a:r>
              <a:rPr lang="ru-RU" sz="2400" spc="-15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обществе, экологической грамотности населения муниципального округа.</a:t>
            </a:r>
          </a:p>
        </p:txBody>
      </p:sp>
    </p:spTree>
    <p:extLst>
      <p:ext uri="{BB962C8B-B14F-4D97-AF65-F5344CB8AC3E}">
        <p14:creationId xmlns:p14="http://schemas.microsoft.com/office/powerpoint/2010/main" val="1085000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DC0A683C-A4FA-C5FD-2DDC-C296B6346D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38861">
            <a:off x="5873651" y="3942476"/>
            <a:ext cx="3471555" cy="195275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C40C052-0DC6-C2C6-CEAA-98141010381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4" t="7806" r="12578" b="6119"/>
          <a:stretch/>
        </p:blipFill>
        <p:spPr>
          <a:xfrm>
            <a:off x="0" y="960886"/>
            <a:ext cx="3221821" cy="1979673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635D601C-2845-A3FF-2207-243C3B41AD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0017">
            <a:off x="8980520" y="4116944"/>
            <a:ext cx="3407664" cy="2555748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22F8AAA-9CA7-94A2-7D13-194C7316CE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32260" y="1482861"/>
            <a:ext cx="2983183" cy="216948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E243D6-9118-0F5B-583B-3F0AEA5AE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200" y="136525"/>
            <a:ext cx="11988800" cy="1223774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Муниципальная программа №</a:t>
            </a:r>
            <a:r>
              <a:rPr lang="ru-RU" sz="3200" b="1" i="1" dirty="0">
                <a:latin typeface="+mn-lt"/>
                <a:cs typeface="Times New Roman" panose="02020603050405020304" pitchFamily="18" charset="0"/>
              </a:rPr>
              <a:t>11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 </a:t>
            </a:r>
            <a:b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</a:b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«</a:t>
            </a:r>
            <a:r>
              <a:rPr lang="ru-RU" sz="4000" b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ea typeface="Arial Unicode MS"/>
              </a:rPr>
              <a:t>организация и проведение досуговых мероприятий для </a:t>
            </a:r>
            <a:r>
              <a:rPr lang="ru-RU" sz="4000" b="1" cap="all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ea typeface="Arial Unicode MS"/>
              </a:rPr>
              <a:t>жител</a:t>
            </a:r>
            <a:r>
              <a:rPr lang="ru-RU" sz="4000" b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ea typeface="Arial Unicode MS"/>
              </a:rPr>
              <a:t>ей муниципального образования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F52DF08-66AB-DDE9-713F-3CEB5715A4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629" y="3308172"/>
            <a:ext cx="6378743" cy="3683177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Цели:</a:t>
            </a:r>
          </a:p>
          <a:p>
            <a:pPr marL="0" indent="3556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удовлетворение культурных запросов и духовных потребностей людей;</a:t>
            </a:r>
          </a:p>
          <a:p>
            <a:pPr marL="0" indent="3556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сохранение культурного потенциала на активный отдых и развитие инициативы.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0" indent="266700">
              <a:lnSpc>
                <a:spcPct val="10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обеспечения жителей муниципального округа досуговыми мероприятиями;</a:t>
            </a:r>
          </a:p>
          <a:p>
            <a:pPr marL="0" indent="266700">
              <a:lnSpc>
                <a:spcPct val="10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экскурсионных мероприятий и конкурсов творчества;</a:t>
            </a:r>
          </a:p>
          <a:p>
            <a:pPr marL="0" indent="266700">
              <a:lnSpc>
                <a:spcPct val="10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либо участие в проведении фестивалей, сборов, историко-краеведческих конкурсов;</a:t>
            </a:r>
          </a:p>
          <a:p>
            <a:pPr marL="0" indent="266700">
              <a:lnSpc>
                <a:spcPct val="10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тематических вечеров, вечеров отдыха, циклов творческих встреч, клубов по интересам и других форм просветительской деятельности.</a:t>
            </a:r>
          </a:p>
          <a:p>
            <a:pPr marL="0" indent="0" algn="ctr">
              <a:buNone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8B77747-E832-8C79-D930-504267CF0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58300" y="6356350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tx1"/>
                </a:solidFill>
              </a:rPr>
              <a:t>32</a:t>
            </a:fld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AAD58EB-FC5F-88E7-8C7C-560E5E5B90A4}"/>
              </a:ext>
            </a:extLst>
          </p:cNvPr>
          <p:cNvSpPr txBox="1"/>
          <p:nvPr/>
        </p:nvSpPr>
        <p:spPr>
          <a:xfrm>
            <a:off x="6705600" y="1676400"/>
            <a:ext cx="5164921" cy="2146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tabLst>
                <a:tab pos="985520" algn="l"/>
              </a:tabLst>
            </a:pPr>
            <a:r>
              <a:rPr lang="ru-RU" sz="1800" u="sng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Запланировано:</a:t>
            </a:r>
          </a:p>
          <a:p>
            <a:pPr algn="just">
              <a:lnSpc>
                <a:spcPct val="107000"/>
              </a:lnSpc>
              <a:tabLst>
                <a:tab pos="985520" algn="l"/>
              </a:tabLst>
            </a:pPr>
            <a:r>
              <a:rPr lang="ru-RU" sz="18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1. Организация и проведение 15-ти экскурсионных мероприятий по Санкт-Петербургу и 20-ти экскурсионных мероприятий по Ленинградской области.</a:t>
            </a:r>
          </a:p>
          <a:p>
            <a:pPr algn="just">
              <a:lnSpc>
                <a:spcPct val="107000"/>
              </a:lnSpc>
              <a:tabLst>
                <a:tab pos="985520" algn="l"/>
              </a:tabLst>
            </a:pPr>
            <a:r>
              <a:rPr lang="ru-RU" sz="18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2. Приобретение билетов в культурно-зрелищные учреждения.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1AC3AE-CA94-6467-3758-6A1C6DCD8BB6}"/>
              </a:ext>
            </a:extLst>
          </p:cNvPr>
          <p:cNvSpPr txBox="1"/>
          <p:nvPr/>
        </p:nvSpPr>
        <p:spPr>
          <a:xfrm>
            <a:off x="6862812" y="6169794"/>
            <a:ext cx="274319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Необходимый объем </a:t>
            </a:r>
          </a:p>
          <a:p>
            <a:pPr algn="ctr"/>
            <a:r>
              <a:rPr lang="ru-RU" sz="1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финансирования 2 600,0 тыс. руб</a:t>
            </a:r>
            <a:endParaRPr lang="ru-RU" sz="14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9298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E243D6-9118-0F5B-583B-3F0AEA5AE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100" y="151068"/>
            <a:ext cx="12026900" cy="1079653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Муниципальная программа №</a:t>
            </a:r>
            <a:r>
              <a:rPr lang="ru-RU" sz="2800" b="1" i="1" dirty="0">
                <a:latin typeface="+mn-lt"/>
                <a:cs typeface="Times New Roman" panose="02020603050405020304" pitchFamily="18" charset="0"/>
              </a:rPr>
              <a:t>12 </a:t>
            </a:r>
            <a:br>
              <a:rPr lang="ru-RU" sz="2800" b="1" i="1" dirty="0">
                <a:latin typeface="+mn-lt"/>
                <a:cs typeface="Times New Roman" panose="02020603050405020304" pitchFamily="18" charset="0"/>
              </a:rPr>
            </a:b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«</a:t>
            </a:r>
            <a:r>
              <a:rPr lang="ru-RU" sz="3200" b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ea typeface="Arial Unicode MS"/>
              </a:rPr>
              <a:t>ОРГАНИЗАЦИЯ И ПРОВЕДЕНИЕ МЕСТНЫХ, И УЧАСТИЕ В ОРГАНИЗАЦИИ И ПРОВЕДЕНИИ ГОРОДСКИХ ПРАЗДНИЧНЫХ И ИНЫХ ЗРЕЛИЩНЫХ МЕРОПРЯТИЙ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F52DF08-66AB-DDE9-713F-3CEB5715A4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5700" y="1327929"/>
            <a:ext cx="4606425" cy="5250671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- </a:t>
            </a:r>
            <a:r>
              <a:rPr lang="ru-RU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участие в организации и проведении местных и участие в организации и проведении городских праздничных мероприятий, праздновании памятных дат, чествование ветеранов, пожилых людей и инвалидов, проживающих на территории округа в праздничные и дни памяти в Санкт-Петербурге.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определение потребности и востребованности населением округа в организации и проведении системных праздничных мероприятий, исходя из полномочий органов местного самоуправления и возможностей их финансирования;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создание условий для участия граждан в праздничных массовых мероприятиях;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активное привлечение населения округа к участию в праздничных и культурно-массовых мероприятиях;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поддержка позитивных социально-ориентированных инициатив жителей округа, создание положительного опыта преемственности данных инициатив, в том числе общественных культурно-досуговых инициатив самоорганизующихся групп жителей округа.</a:t>
            </a:r>
            <a:endParaRPr lang="ru-RU" sz="1500" dirty="0">
              <a:solidFill>
                <a:schemeClr val="bg1"/>
              </a:solidFill>
            </a:endParaRP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0785BB8-4E66-9FB6-619A-15207B92F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58705" y="6403844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33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57AD1D-C5D3-98F1-FA11-C7AC976E62DC}"/>
              </a:ext>
            </a:extLst>
          </p:cNvPr>
          <p:cNvSpPr txBox="1"/>
          <p:nvPr/>
        </p:nvSpPr>
        <p:spPr>
          <a:xfrm>
            <a:off x="79875" y="1416960"/>
            <a:ext cx="3234825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tabLst>
                <a:tab pos="985520" algn="l"/>
              </a:tabLst>
            </a:pPr>
            <a:r>
              <a:rPr lang="ru-RU" sz="1600" u="sng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Запланированные мероприятия: </a:t>
            </a:r>
          </a:p>
          <a:p>
            <a:pPr marL="285750" indent="-285750">
              <a:buFont typeface="Wingdings" panose="05000000000000000000" pitchFamily="2" charset="2"/>
              <a:buChar char="§"/>
              <a:tabLst>
                <a:tab pos="985520" algn="l"/>
              </a:tabLst>
            </a:pPr>
            <a:r>
              <a:rPr lang="ru-RU" sz="15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Тематический спектакль, посвященный Дню Победы (270 человек);</a:t>
            </a:r>
          </a:p>
          <a:p>
            <a:pPr marL="285750" indent="-285750">
              <a:buFont typeface="Wingdings" panose="05000000000000000000" pitchFamily="2" charset="2"/>
              <a:buChar char="§"/>
              <a:tabLst>
                <a:tab pos="985520" algn="l"/>
              </a:tabLst>
            </a:pPr>
            <a:r>
              <a:rPr lang="ru-RU" sz="15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Приобретение и выдача подарков ко Дню Победы (400 шт.);</a:t>
            </a:r>
          </a:p>
          <a:p>
            <a:pPr marL="285750" indent="-285750">
              <a:buFont typeface="Wingdings" panose="05000000000000000000" pitchFamily="2" charset="2"/>
              <a:buChar char="§"/>
              <a:tabLst>
                <a:tab pos="985520" algn="l"/>
              </a:tabLst>
            </a:pPr>
            <a:r>
              <a:rPr lang="ru-RU" sz="15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Приобретение и выдача продуктовых наборов ко Дню инвалида (300 шт.);</a:t>
            </a:r>
          </a:p>
          <a:p>
            <a:pPr marL="285750" indent="-285750">
              <a:buFont typeface="Wingdings" panose="05000000000000000000" pitchFamily="2" charset="2"/>
              <a:buChar char="§"/>
              <a:tabLst>
                <a:tab pos="985520" algn="l"/>
              </a:tabLst>
            </a:pPr>
            <a:r>
              <a:rPr lang="ru-RU" sz="15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Новогодние елки (30 мероприятий);</a:t>
            </a:r>
          </a:p>
          <a:p>
            <a:pPr marL="285750" indent="-285750">
              <a:buFont typeface="Wingdings" panose="05000000000000000000" pitchFamily="2" charset="2"/>
              <a:buChar char="§"/>
              <a:tabLst>
                <a:tab pos="985520" algn="l"/>
              </a:tabLst>
            </a:pPr>
            <a:r>
              <a:rPr lang="ru-RU" sz="15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Приобретение и выдача новогодних подарков (1750 шт.);</a:t>
            </a:r>
          </a:p>
          <a:p>
            <a:pPr marL="285750" indent="-285750">
              <a:buFont typeface="Wingdings" panose="05000000000000000000" pitchFamily="2" charset="2"/>
              <a:buChar char="§"/>
              <a:tabLst>
                <a:tab pos="985520" algn="l"/>
              </a:tabLst>
            </a:pPr>
            <a:r>
              <a:rPr lang="ru-RU" sz="15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Приобретение сувенирной продукции;</a:t>
            </a:r>
          </a:p>
          <a:p>
            <a:pPr marL="285750" indent="-285750">
              <a:buFont typeface="Wingdings" panose="05000000000000000000" pitchFamily="2" charset="2"/>
              <a:buChar char="§"/>
              <a:tabLst>
                <a:tab pos="985520" algn="l"/>
              </a:tabLst>
            </a:pPr>
            <a:r>
              <a:rPr lang="ru-RU" sz="15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Публикация на официальном сайте муниципального образования материалов, посвященных праздничным датам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tabLst>
                <a:tab pos="985520" algn="l"/>
              </a:tabLst>
            </a:pP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Необходимый объем финансирования 3 205,0 тыс. руб.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2BC8F9A-E852-FE83-8407-3E5DCA2629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4700" y="1327929"/>
            <a:ext cx="4080780" cy="5441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086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E243D6-9118-0F5B-583B-3F0AEA5AE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" y="-272800"/>
            <a:ext cx="12090400" cy="120512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Муниципальная программа №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cs typeface="Times New Roman" panose="02020603050405020304" pitchFamily="18" charset="0"/>
              </a:rPr>
              <a:t>13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 «</a:t>
            </a:r>
            <a:r>
              <a:rPr lang="ru-RU" sz="2800" b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ea typeface="Arial Unicode MS"/>
              </a:rPr>
              <a:t>Развитие физической культуры и массового спорта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F52DF08-66AB-DDE9-713F-3CEB5715A4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774" y="485775"/>
            <a:ext cx="5587447" cy="332740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-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повышение уровня физической культуры жителей, обеспечение условий для развития на территории муниципального образования физической культуры и массового спорта, организация и проведение официальных физкультурных мероприятий, физкультурно-оздоровительных мероприятий и спортивных мероприятий.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Реализация поставленной цели обеспечивается выполнением следующих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задач: 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популяризация занятий физической культурой и спортом;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регулярных занятий физической культурой и спортом шаговой доступности;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повышение уровня вовлеченности населения в занятия физической культурой и спортом.</a:t>
            </a:r>
          </a:p>
          <a:p>
            <a:pPr marL="0" indent="0" algn="ctr">
              <a:buNone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006FCC68-7A54-D336-226D-BDBCC9B20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9659" y="6348497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34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EF5EFE6-D5B4-7F6A-B429-38910B6B97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405" y="3813175"/>
            <a:ext cx="5118184" cy="310052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B39F645-87A6-BD1D-3B6D-FDDBBC39BDDC}"/>
              </a:ext>
            </a:extLst>
          </p:cNvPr>
          <p:cNvSpPr txBox="1"/>
          <p:nvPr/>
        </p:nvSpPr>
        <p:spPr>
          <a:xfrm>
            <a:off x="5909395" y="2681749"/>
            <a:ext cx="5337259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Запланированные мероприятия в 2023 году: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Комплекс физкультурно-оздоровительных мероприятий «Спортивная суббота» - 10 мероприятий;</a:t>
            </a:r>
            <a:endParaRPr lang="ru-RU" sz="14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Секция «Активное долголетие»;</a:t>
            </a:r>
            <a:endParaRPr lang="ru-RU" sz="14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Физкультурно-оздоровительный праздник «Я хочу, могу, умею»;</a:t>
            </a:r>
            <a:endParaRPr lang="ru-RU" sz="14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Секция по дартсу;</a:t>
            </a:r>
            <a:endParaRPr lang="ru-RU" sz="14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Секция «Скандинавская ходьба»;</a:t>
            </a:r>
            <a:endParaRPr lang="ru-RU" sz="14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Волейбольные турниры;</a:t>
            </a:r>
            <a:endParaRPr lang="ru-RU" sz="14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Соревнования по фрисби;</a:t>
            </a:r>
            <a:endParaRPr lang="ru-RU" sz="14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Соревнования по петанку;</a:t>
            </a:r>
            <a:endParaRPr lang="ru-RU" sz="14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Соревнования по дартсу;</a:t>
            </a:r>
            <a:endParaRPr lang="ru-RU" sz="14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Публикация материалов, посвященных пропаганде физической культуры и спорта.</a:t>
            </a:r>
          </a:p>
          <a:p>
            <a:endParaRPr lang="ru-RU" sz="16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Необходимый объем финансирования 630 тыс. руб</a:t>
            </a:r>
            <a:endParaRPr lang="ru-RU" sz="1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E584C83-C616-0A9B-8A24-D25A3B7CCB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09395" y="645185"/>
            <a:ext cx="3054846" cy="2036564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4455DF9F-6307-FFA0-E2B2-1E9DBDA922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29150" y="641055"/>
            <a:ext cx="3151076" cy="2100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335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E243D6-9118-0F5B-583B-3F0AEA5AE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500" y="269847"/>
            <a:ext cx="12179300" cy="1079653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Муниципальная программа №</a:t>
            </a:r>
            <a:r>
              <a:rPr lang="ru-RU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cs typeface="Times New Roman" panose="02020603050405020304" pitchFamily="18" charset="0"/>
              </a:rPr>
              <a:t>14</a:t>
            </a:r>
            <a:b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</a:br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 «</a:t>
            </a:r>
            <a:r>
              <a:rPr lang="ru-RU" sz="4800" b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ea typeface="Arial Unicode MS"/>
              </a:rPr>
              <a:t>СРЕДСТВА МАССОВОЙ ИНФОРМАЦИИ</a:t>
            </a:r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Заголовки)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F52DF08-66AB-DDE9-713F-3CEB5715A4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03970" y="1460500"/>
            <a:ext cx="8277520" cy="506118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sz="1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обеспечение реализации прав граждан и организаций на доступ к информации о деятельности органов местного самоуправления.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Достижение заявленной цели потребует </a:t>
            </a:r>
            <a:r>
              <a:rPr 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решения следующих задач</a:t>
            </a:r>
            <a:r>
              <a:rPr lang="ru-RU" sz="1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поиск, получение и распространение оперативной и всесторонней информации, предоставление населению правовой, статистической, социально-экономической, отраслевой и прочей информации, освещения общественно-политических проблем МО №54;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повышение качества и оперативности информационного обслуживания жителей муниципального округа средствами массовой информации, а также расширение информационного пространства муниципального округа;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создание условий для обеспечения гласности и открытости принимаемых решений.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Запланированы п</a:t>
            </a:r>
            <a:r>
              <a:rPr lang="ru-RU" sz="1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ечать и распространение на территории муниципального округа муниципальной газеты "Новости правобережья" и информационного бюллетеня.</a:t>
            </a:r>
            <a:endParaRPr lang="ru-RU" sz="1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Необходимый объем финансирования 2 600,00 тыс. руб.</a:t>
            </a:r>
          </a:p>
          <a:p>
            <a:pPr marL="0" indent="0">
              <a:buNone/>
            </a:pPr>
            <a:endParaRPr lang="ru-RU" sz="1400" dirty="0">
              <a:solidFill>
                <a:schemeClr val="bg1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C1BB840-75A0-EDBA-F652-A7451CAC9D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510" y="1291959"/>
            <a:ext cx="1800225" cy="254317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992D7A2-F94F-138A-5048-735DFCFD8E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5239" y="2019695"/>
            <a:ext cx="1800225" cy="254317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6B90621-DAF9-1B91-E0B2-901CD2BB52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814" y="2587359"/>
            <a:ext cx="1828800" cy="249555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CBBFA8D-31D8-F39E-1BE5-EDB83F9F93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6760" y="3291282"/>
            <a:ext cx="1828800" cy="2495550"/>
          </a:xfrm>
          <a:prstGeom prst="rect">
            <a:avLst/>
          </a:prstGeom>
        </p:spPr>
      </p:pic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8F6F02D-6EFD-F2AC-C7DB-240A6AE1C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80500" y="6222762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b="1" smtClean="0">
                <a:solidFill>
                  <a:schemeClr val="accent5">
                    <a:lumMod val="50000"/>
                  </a:schemeClr>
                </a:solidFill>
              </a:rPr>
              <a:t>35</a:t>
            </a:fld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793115C2-332C-FB8F-44EC-32F6E58E4B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78727" y="4142305"/>
            <a:ext cx="4063492" cy="2445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6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FCB7366A-0BEA-B8D3-152F-10825245F6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/>
        </p:blipFill>
        <p:spPr>
          <a:xfrm>
            <a:off x="3739883" y="1577896"/>
            <a:ext cx="4699533" cy="2365432"/>
          </a:xfrm>
        </p:spPr>
      </p:pic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08387FF-EC47-7673-EDB4-8C1DF45DDA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36</a:t>
            </a:fld>
            <a:endParaRPr lang="en-US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AB5F357-8ECA-F414-1813-4743FADDF14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23" y="5322559"/>
            <a:ext cx="3452852" cy="101399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79A1E5F-67FC-A3C5-F2EC-4AB1682B54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25" y="5322559"/>
            <a:ext cx="3240180" cy="10793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AE5D8E6-3613-4FB8-419B-0212451321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733" y="5194817"/>
            <a:ext cx="3846338" cy="12694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33E856B-6B22-CD07-39EB-6B6C646DC8B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47" t="39025" r="23446" b="34631"/>
          <a:stretch/>
        </p:blipFill>
        <p:spPr bwMode="auto">
          <a:xfrm>
            <a:off x="217025" y="1884681"/>
            <a:ext cx="2875700" cy="277402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9DCBD88-782E-086E-B233-0F2ED25C2CD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9275" y="2195516"/>
            <a:ext cx="2875700" cy="28757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7E5EC5C-BF6A-59E7-33BB-7A170638CC85}"/>
              </a:ext>
            </a:extLst>
          </p:cNvPr>
          <p:cNvSpPr txBox="1"/>
          <p:nvPr/>
        </p:nvSpPr>
        <p:spPr>
          <a:xfrm>
            <a:off x="363352" y="387462"/>
            <a:ext cx="113411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</a:t>
            </a:r>
            <a:r>
              <a:rPr lang="ru-RU" sz="660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ВНИМАНИЕ</a:t>
            </a:r>
            <a:r>
              <a:rPr lang="ru-RU" sz="6600" b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ru-RU" sz="66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1B8C5F5-7EAF-93CC-0DDE-D332F267C909}"/>
              </a:ext>
            </a:extLst>
          </p:cNvPr>
          <p:cNvSpPr txBox="1"/>
          <p:nvPr/>
        </p:nvSpPr>
        <p:spPr>
          <a:xfrm>
            <a:off x="2997200" y="4194672"/>
            <a:ext cx="610207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Адрес: 193230, Санкт-Петербург, пр. Дальневосточный, д.42</a:t>
            </a:r>
          </a:p>
          <a:p>
            <a:pPr algn="ctr"/>
            <a:r>
              <a:rPr lang="ru-RU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Контактный телефон: (812) 447-81-14</a:t>
            </a:r>
          </a:p>
        </p:txBody>
      </p:sp>
    </p:spTree>
    <p:extLst>
      <p:ext uri="{BB962C8B-B14F-4D97-AF65-F5344CB8AC3E}">
        <p14:creationId xmlns:p14="http://schemas.microsoft.com/office/powerpoint/2010/main" val="316720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2">
      <a:majorFont>
        <a:latin typeface="Gabriola"/>
        <a:ea typeface=""/>
        <a:cs typeface=""/>
      </a:majorFont>
      <a:minorFont>
        <a:latin typeface="Times New Roman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2165</TotalTime>
  <Words>3553</Words>
  <Application>Microsoft Office PowerPoint</Application>
  <PresentationFormat>Широкоэкранный</PresentationFormat>
  <Paragraphs>371</Paragraphs>
  <Slides>36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9" baseType="lpstr">
      <vt:lpstr>Arial</vt:lpstr>
      <vt:lpstr>Book Antiqua</vt:lpstr>
      <vt:lpstr>Calibri</vt:lpstr>
      <vt:lpstr>Gabriola</vt:lpstr>
      <vt:lpstr>Gabriola (Заголовки)</vt:lpstr>
      <vt:lpstr>Gabriola (Заголовки)an</vt:lpstr>
      <vt:lpstr>Symbol</vt:lpstr>
      <vt:lpstr>Times New Roman</vt:lpstr>
      <vt:lpstr>Times New Roman (Основной текст)</vt:lpstr>
      <vt:lpstr>Tw Cen MT (Заголовки)</vt:lpstr>
      <vt:lpstr>Wingdings</vt:lpstr>
      <vt:lpstr>Wingdings 3</vt:lpstr>
      <vt:lpstr>Тема Office</vt:lpstr>
      <vt:lpstr>БЮДЖЕТ ДЛЯ ГРАЖДАН </vt:lpstr>
      <vt:lpstr>ГЛОССАРИЙ</vt:lpstr>
      <vt:lpstr>ГЛОССАРИЙ</vt:lpstr>
      <vt:lpstr>ГЛОССАРИЙ</vt:lpstr>
      <vt:lpstr>Основные характеристики ВМО СПб МО № 54</vt:lpstr>
      <vt:lpstr>Основные направления бюджетной политики ВМО СПб МО № 54 на 2023 год и на плановый период 2024 и 2025 годов</vt:lpstr>
      <vt:lpstr>Местное самоуправление</vt:lpstr>
      <vt:lpstr>Основные функции</vt:lpstr>
      <vt:lpstr>Участие населения в бюджетном процессе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МУНИЦИПАЛЬНЫЕ ПРОГРАММЫ НА 2023 ГОД</vt:lpstr>
      <vt:lpstr>МУНИЦИПАЛЬНЫЕ ПРОГРАММЫ НА 2024 и 2025 ГОД ( в млн. руб.)</vt:lpstr>
      <vt:lpstr>Муниципальная программа № 1 «ФОРМИРОВАНИЕ АРХИВНЫХ ФОНДОВ ОРГАНОВ МЕСТНОГО САМОУПРАВЛЕНИЯ, МУНИЦИПАЛЬНЫХ ПРЕДПРИЯТИЙ И УЧРЕЖДЕНИЙ» </vt:lpstr>
      <vt:lpstr>Муниципальная программа № 2  «ЗАЩИТА НАСЕЛЕНИЯ И ТЕРРИТОРИИ ОТ ЧРЕЗВЫЧАЙНЫХ СИТУАЦИЙ ПРИРОДНОГО И ТЕХНОГЕННОГО ХАРАКТЕРА, ПОЖАРНАЯ БЕЗОПАСНОСТЬ»   </vt:lpstr>
      <vt:lpstr>   Муниципальная программа №3  «СОДЕЙСТВИЕ РАЗВИТИЮ МАЛОГО БИЗНЕСА НА ТЕРРИТОРИИ МУНИЦИПАЛЬНОГО ОБРАЗОВАНИЯ»      </vt:lpstr>
      <vt:lpstr>Муниципальная программа №4  «БЛАГОУСТРОЙСТВО И ОЗЕЛЕНЕНИЕ» </vt:lpstr>
      <vt:lpstr>Подпрограмма 1 «Организация благоустройства ВМО СПб МО № 54»</vt:lpstr>
      <vt:lpstr>Подпрограмма  2 «Осуществление работ в сфере озеленения на территории ВМО СПб МО № 54»</vt:lpstr>
      <vt:lpstr>Концепция благоустройства переустройства сквера пр. Большевиков, д.23 лит.Ч</vt:lpstr>
      <vt:lpstr>Подпрограмма 3 – «Освещение детских и спортивных площадок на ВМО СПб № 54»</vt:lpstr>
      <vt:lpstr>Подпрограмма 4 «Доступная городская среда для  маломобильных групп населения»</vt:lpstr>
      <vt:lpstr>Муниципальная программа № 5  «ПРОФЕССИОНАЛЬНОЕ ОБРАЗОВАНИЕ И ДОПОЛНИТЕЛЬНОЕ ПРОФЕССИОНАЛЬНОЕ ОБРАЗОВАНИЕ» </vt:lpstr>
      <vt:lpstr>Муниципальная программа №6  «ВОЕННО-ПАТРИОТИЧЕСКОЕ ВОСПИТАНИЕ ГРАЖДАН» </vt:lpstr>
      <vt:lpstr>Муниципальная программа № 7 «ПРОФИЛАКТИКА ДОРОЖНО-ТРАНСПОРТНОГО ТРАВМАТИЗМА» </vt:lpstr>
      <vt:lpstr>Муниципальная программа №8  «УЧАСТИЕ В ДЕЯТЕЛЬНОСТИ ПО ОБЕСПЕЧЕНИЮ ЗАКОННОСТИ,  ПРАВОПОРЯДКА И БЕЗОПАСНОСТИ» </vt:lpstr>
      <vt:lpstr>Муниципальная программа №10  «ОСУЩЕСТВЛЕНИЕ ЭКОЛОГИЧЕСКОГО ПРОСВЕЩЕНИЯ, А ТАКЖЕ ОРГАНИЗАЦИЯ ЭКОЛОГИЧЕСКОГО ВОСПИТАНИЯ И ФОРМИРОВАНИЯ ЭКОЛОГИЧЕСКОЙ КУЛЬТУРЫ В ОБЛАСТИ ОБРАЩЕНИЯ С ТВЕРДЫМИ КОММУНАЛЬНЫМИ ОТХОДАМИ»</vt:lpstr>
      <vt:lpstr>Муниципальная программа №11  «организация и проведение досуговых мероприятий для жителей муниципального образования»</vt:lpstr>
      <vt:lpstr>Муниципальная программа №12  «ОРГАНИЗАЦИЯ И ПРОВЕДЕНИЕ МЕСТНЫХ, И УЧАСТИЕ В ОРГАНИЗАЦИИ И ПРОВЕДЕНИИ ГОРОДСКИХ ПРАЗДНИЧНЫХ И ИНЫХ ЗРЕЛИЩНЫХ МЕРОПРЯТИЙ»</vt:lpstr>
      <vt:lpstr>Муниципальная программа №13 «Развитие физической культуры и массового спорта»</vt:lpstr>
      <vt:lpstr>Муниципальная программа №14  «СРЕДСТВА МАССОВОЙ ИНФОРМАЦИИ»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User</dc:creator>
  <cp:lastModifiedBy>User</cp:lastModifiedBy>
  <cp:revision>293</cp:revision>
  <dcterms:created xsi:type="dcterms:W3CDTF">2023-01-11T12:39:13Z</dcterms:created>
  <dcterms:modified xsi:type="dcterms:W3CDTF">2023-05-29T13:15:50Z</dcterms:modified>
</cp:coreProperties>
</file>