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3" r:id="rId2"/>
    <p:sldId id="258" r:id="rId3"/>
    <p:sldId id="259" r:id="rId4"/>
    <p:sldId id="260" r:id="rId5"/>
    <p:sldId id="284" r:id="rId6"/>
    <p:sldId id="261" r:id="rId7"/>
    <p:sldId id="262" r:id="rId8"/>
    <p:sldId id="264" r:id="rId9"/>
    <p:sldId id="265" r:id="rId10"/>
    <p:sldId id="277" r:id="rId11"/>
    <p:sldId id="279" r:id="rId12"/>
    <p:sldId id="281" r:id="rId13"/>
    <p:sldId id="287" r:id="rId14"/>
    <p:sldId id="288" r:id="rId15"/>
    <p:sldId id="282" r:id="rId16"/>
    <p:sldId id="280" r:id="rId17"/>
    <p:sldId id="272" r:id="rId18"/>
    <p:sldId id="273" r:id="rId19"/>
    <p:sldId id="274" r:id="rId20"/>
    <p:sldId id="286" r:id="rId21"/>
    <p:sldId id="275" r:id="rId22"/>
    <p:sldId id="276" r:id="rId23"/>
    <p:sldId id="285" r:id="rId24"/>
    <p:sldId id="278" r:id="rId25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1" autoAdjust="0"/>
    <p:restoredTop sz="94660"/>
  </p:normalViewPr>
  <p:slideViewPr>
    <p:cSldViewPr>
      <p:cViewPr varScale="1">
        <p:scale>
          <a:sx n="85" d="100"/>
          <a:sy n="85" d="100"/>
        </p:scale>
        <p:origin x="1566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174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689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857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52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276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581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382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025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090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624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415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EB316-6D67-4CEC-94C8-7B316D24506A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6766C-906A-4762-A96A-BD1714DDBE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96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hyperlink" Target="https://vk.com/vmo5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0.wdp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7" Type="http://schemas.openxmlformats.org/officeDocument/2006/relationships/image" Target="../media/image59.jp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microsoft.com/office/2007/relationships/hdphoto" Target="../media/hdphoto13.wdp"/><Relationship Id="rId4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965E3CB-6B56-4C02-BA85-70F782E082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WatercolorSponge/>
                    </a14:imgEffect>
                    <a14:imgEffect>
                      <a14:sharpenSoften amount="50000"/>
                    </a14:imgEffect>
                    <a14:imgEffect>
                      <a14:colorTemperature colorTemp="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11" y="867718"/>
            <a:ext cx="7833557" cy="5875168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ВНУТРИГОРОДСКОЕ МУНИЦИПАЛЬНОЕ ОБРАЗОВАНИЕ ГОРОДА ФЕДЕРАЛЬНОГО ЗНАЧЕНИЯ САНКТ-ПЕТЕРБУРГА 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МУНИЦИПАЛЬНЫЙ ОКРУГ №54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33670" y="5475089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95536" y="2890157"/>
            <a:ext cx="856895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БЛАГОУСТРОЙСТВО</a:t>
            </a:r>
          </a:p>
          <a:p>
            <a:r>
              <a:rPr lang="ru-RU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2022 год</a:t>
            </a:r>
          </a:p>
          <a:p>
            <a:pPr algn="l"/>
            <a:endParaRPr lang="ru-RU" sz="24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l"/>
            <a:endParaRPr lang="ru-RU" sz="24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1" name="Picture 3" descr="C:\Users\Денис\Desktop\утвержденный логотип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37" b="97861" l="0" r="99349">
                        <a14:foregroundMark x1="14714" y1="41444" x2="14714" y2="41444"/>
                        <a14:foregroundMark x1="17448" y1="37701" x2="17448" y2="37701"/>
                        <a14:foregroundMark x1="11458" y1="12834" x2="11458" y2="12834"/>
                        <a14:foregroundMark x1="29036" y1="20321" x2="29036" y2="20321"/>
                        <a14:foregroundMark x1="78385" y1="8824" x2="78385" y2="88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47" y="5640125"/>
            <a:ext cx="2340864" cy="113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515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981428"/>
              </p:ext>
            </p:extLst>
          </p:nvPr>
        </p:nvGraphicFramePr>
        <p:xfrm>
          <a:off x="323529" y="180951"/>
          <a:ext cx="8496942" cy="64960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768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0">
                  <a:extLst>
                    <a:ext uri="{9D8B030D-6E8A-4147-A177-3AD203B41FA5}">
                      <a16:colId xmlns:a16="http://schemas.microsoft.com/office/drawing/2014/main" val="2840339346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основных работ выполненных в 2022 году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Объем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36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 ВНУТРИКВАРТАЛЬНЫХ ТЕРРИТОРИЙ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Ремонт внутриквартальных проездов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9 929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Размещение газонного ограждения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230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пог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 м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Ремонт газонов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1 519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Ремонт песчано-гравийного покрытия пешеходных дорожек и площадок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1 117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Замена песка в песочницах на детских игровых площадках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64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куб.м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Цветочное оформление внутриквартальных территорий (площадь цветников)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74446249"/>
                  </a:ext>
                </a:extLst>
              </a:tr>
              <a:tr h="1172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Санитарные рубки аварийных и больных деревьев и кустарников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55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96190583"/>
                  </a:ext>
                </a:extLst>
              </a:tr>
              <a:tr h="2880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РЕМОНТ И ПЕРЕУСТРОЙСТВО ВНУТРИКВАРТАЛЬНЫХ СКВЕРОВ (ОЗЕЛЕНЕНИЕ)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422233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Ремонта садово-парковых дорожек и площадок с песчано-гравийным покрытием (набивные)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7 320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7697457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Ремонт газонного покрытия внутриквартальных скверов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1 419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538622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Ремонт синтетического (резинового) покрытия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434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339373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Компенсационное озеленение (высажено древесно-кустарниковой растительности)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165 ед.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5644695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Цветочное оформление внутриквартальных скверов (площадь цветников)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397 </a:t>
                      </a: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05905544"/>
                  </a:ext>
                </a:extLst>
              </a:tr>
              <a:tr h="2612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Замена детского игрового, спортивного оборудования, МАФ на аналогичное новое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40 ед.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64297586"/>
                  </a:ext>
                </a:extLst>
              </a:tr>
              <a:tr h="1934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Переустройство спортивных площадок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 ед.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6659302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Уборка и покос территорий зеленых насаждений общего пользования местного значения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36,6 га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9052149"/>
                  </a:ext>
                </a:extLst>
              </a:tr>
              <a:tr h="21602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СОЗДАНИЕ ДОСТУПНОЙ ГОРОДСКОЙ СРЕДЫ ДЛЯ МГН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9866336"/>
                  </a:ext>
                </a:extLst>
              </a:tr>
              <a:tr h="2783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Устройство съездов (пандусов) для маломобильных групп населения (МГН)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16 шт.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47442176"/>
                  </a:ext>
                </a:extLst>
              </a:tr>
              <a:tr h="2880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КОМПЛЕКСНОЕ БЛАГОУСТРОЙСТВО ТЕРРИТОРИЙ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800679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Комплексное благоустройство территории с размещением новой детской площадкой по адресу: пр. Большевиков д. 31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ед.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900754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Комплексное благоустройство территории с размещением новых детской и спортивной площадок по адресу: ул. Крыленко д. 43 корп. 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ед.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7733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9915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Создание условий по приёму обращений граждан в госорганы через портал  госуслуг — Октябрьский район п. Каменоломни, г. Шахты">
            <a:extLst>
              <a:ext uri="{FF2B5EF4-FFF2-40B4-BE49-F238E27FC236}">
                <a16:creationId xmlns:a16="http://schemas.microsoft.com/office/drawing/2014/main" id="{A691F055-4D3D-45F7-A83D-541CAF8A7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644008" cy="6033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-243408"/>
            <a:ext cx="8640960" cy="1728192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ИНФОРМАЦИОННОЕ ОСВЕЩЕНИЕ 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УЧАСТИЕ ЖИТЕЛЕЙ В БЛАГОУСТРОЙСТВЕ ОКРУГА 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Вконтакте логотип PNG картинки скачать бесплатн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507" y="4613605"/>
            <a:ext cx="1401327" cy="367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35748" y="977677"/>
            <a:ext cx="4248472" cy="4080528"/>
          </a:xfrm>
        </p:spPr>
        <p:txBody>
          <a:bodyPr>
            <a:noAutofit/>
          </a:bodyPr>
          <a:lstStyle/>
          <a:p>
            <a:pPr indent="457200" algn="just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с жителями округа проведено соучаствующее проектирование внутриквартальных территорий в результате чего было разработано три проекта благоустройства территории.</a:t>
            </a:r>
          </a:p>
          <a:p>
            <a:pPr indent="457200" algn="just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Проведены общественные обсуждения по трем проектам благоустройства, а также проведены 4 опроса общественного мнения с использованием платформы обратной связи (ПОС) на портале Госуслуг.</a:t>
            </a:r>
          </a:p>
          <a:p>
            <a:pPr indent="457200" algn="just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благоустройстве в округе размещалась в газете «Новости правобережья», социальной сети «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по адресу: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https://vk.com/vmo54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мессенджере «Телеграмм».</a:t>
            </a:r>
          </a:p>
          <a:p>
            <a:pPr indent="457200" algn="just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Всего в 2022 году было размещено пять публикаций.</a:t>
            </a:r>
          </a:p>
          <a:p>
            <a:pPr algn="just"/>
            <a:endParaRPr lang="ru-RU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30" name="Picture 6" descr="C:\Users\Денис\Desktop\Дыбенко 13\куар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4" t="6806" r="12227" b="2513"/>
          <a:stretch/>
        </p:blipFill>
        <p:spPr bwMode="auto">
          <a:xfrm rot="5400000">
            <a:off x="4919802" y="5088670"/>
            <a:ext cx="1718885" cy="172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Новые возможности владимирцев на портале Госуслуг">
            <a:extLst>
              <a:ext uri="{FF2B5EF4-FFF2-40B4-BE49-F238E27FC236}">
                <a16:creationId xmlns:a16="http://schemas.microsoft.com/office/drawing/2014/main" id="{B41DC440-EF7A-4709-9490-3E991183F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90" b="100000" l="49455" r="93091">
                        <a14:foregroundMark x1="69818" y1="34426" x2="68727" y2="366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4464">
            <a:off x="6565566" y="474034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052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D5047B-9057-4772-8792-B2115FB1B3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58" y="769064"/>
            <a:ext cx="3090629" cy="353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30195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ВНУТРИКВАРТАЛЬНЫХ ПРОЕЗДОВ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04D939A-B54C-4C0C-88FF-8975507F37E7}"/>
              </a:ext>
            </a:extLst>
          </p:cNvPr>
          <p:cNvSpPr/>
          <p:nvPr/>
        </p:nvSpPr>
        <p:spPr>
          <a:xfrm>
            <a:off x="3192289" y="5750382"/>
            <a:ext cx="28083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Крыленко д 43 корп. 1</a:t>
            </a:r>
            <a:endParaRPr lang="ru-RU" sz="1600" dirty="0"/>
          </a:p>
        </p:txBody>
      </p:sp>
      <p:sp>
        <p:nvSpPr>
          <p:cNvPr id="26" name="Выгнутая влево стрелка 2">
            <a:extLst>
              <a:ext uri="{FF2B5EF4-FFF2-40B4-BE49-F238E27FC236}">
                <a16:creationId xmlns:a16="http://schemas.microsoft.com/office/drawing/2014/main" id="{296CC6C4-9972-4C0C-98E2-6805E57FE041}"/>
              </a:ext>
            </a:extLst>
          </p:cNvPr>
          <p:cNvSpPr/>
          <p:nvPr/>
        </p:nvSpPr>
        <p:spPr>
          <a:xfrm rot="17008222">
            <a:off x="3475192" y="4226482"/>
            <a:ext cx="936104" cy="1728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B45821A-61A1-4450-B47C-BBBB03997597}"/>
              </a:ext>
            </a:extLst>
          </p:cNvPr>
          <p:cNvSpPr/>
          <p:nvPr/>
        </p:nvSpPr>
        <p:spPr>
          <a:xfrm>
            <a:off x="4199601" y="514520"/>
            <a:ext cx="4752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выполнены работы по ремонту асфальтобетонного покрытия, замене бортовых камней. Всего отремонтировано 9 929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внутриквартальных проездов. </a:t>
            </a:r>
            <a:endParaRPr lang="ru-RU" sz="16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42C1CC2-5D2B-4F37-ADCE-F858E05ACA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4029" b="34078"/>
          <a:stretch/>
        </p:blipFill>
        <p:spPr>
          <a:xfrm>
            <a:off x="179512" y="3068960"/>
            <a:ext cx="2808310" cy="3249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C19E5EE-ACFC-4F99-A8F3-2A67F10F02C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64"/>
          <a:stretch/>
        </p:blipFill>
        <p:spPr>
          <a:xfrm>
            <a:off x="4596444" y="1591738"/>
            <a:ext cx="3190266" cy="3081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30FED54-C72F-49D7-8C50-24EFB266F1B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31"/>
          <a:stretch/>
        </p:blipFill>
        <p:spPr>
          <a:xfrm>
            <a:off x="6121209" y="4308828"/>
            <a:ext cx="2963889" cy="2484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4195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2F1C0D3-4FF6-4FBE-84C9-00FD2A3EC901}"/>
              </a:ext>
            </a:extLst>
          </p:cNvPr>
          <p:cNvSpPr/>
          <p:nvPr/>
        </p:nvSpPr>
        <p:spPr>
          <a:xfrm>
            <a:off x="5004048" y="620688"/>
            <a:ext cx="34174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асфальтового покрытия по адресу: ул. Шотмана д. 12 корп. 1</a:t>
            </a:r>
            <a:endParaRPr lang="ru-RU" sz="1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1E6372-736C-451F-96D5-967E355CCA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51" t="11459" r="6600"/>
          <a:stretch/>
        </p:blipFill>
        <p:spPr>
          <a:xfrm>
            <a:off x="179785" y="188640"/>
            <a:ext cx="4395286" cy="532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FC6847F-69AD-42A6-AD9C-5A4450532D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1590856"/>
            <a:ext cx="4384116" cy="5134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Выгнутая влево стрелка 2"/>
          <p:cNvSpPr/>
          <p:nvPr/>
        </p:nvSpPr>
        <p:spPr>
          <a:xfrm rot="18733767">
            <a:off x="3834217" y="4933811"/>
            <a:ext cx="936104" cy="1728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954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2F1C0D3-4FF6-4FBE-84C9-00FD2A3EC901}"/>
              </a:ext>
            </a:extLst>
          </p:cNvPr>
          <p:cNvSpPr/>
          <p:nvPr/>
        </p:nvSpPr>
        <p:spPr>
          <a:xfrm>
            <a:off x="3470000" y="1149122"/>
            <a:ext cx="23177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асфальтового покрытия по адресу: ул. Шотмана д. 16 корп. 1</a:t>
            </a:r>
            <a:endParaRPr lang="ru-RU" sz="1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39BEF8-6498-479F-B8E5-534DBE417A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544" y="3015761"/>
            <a:ext cx="2784912" cy="3713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FC05F18-51B9-459D-8291-E23DDD7872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0" y="188640"/>
            <a:ext cx="3259882" cy="4346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Выгнутая влево стрелка 2"/>
          <p:cNvSpPr/>
          <p:nvPr/>
        </p:nvSpPr>
        <p:spPr>
          <a:xfrm rot="18733767">
            <a:off x="2158302" y="3901904"/>
            <a:ext cx="936104" cy="1728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85C8637-27CC-4859-BE8C-00D7A8E83D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696" y="188640"/>
            <a:ext cx="3361752" cy="4482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Выгнутая влево стрелка 2">
            <a:extLst>
              <a:ext uri="{FF2B5EF4-FFF2-40B4-BE49-F238E27FC236}">
                <a16:creationId xmlns:a16="http://schemas.microsoft.com/office/drawing/2014/main" id="{E5952129-A493-4576-9B1B-26471C7C2FAC}"/>
              </a:ext>
            </a:extLst>
          </p:cNvPr>
          <p:cNvSpPr/>
          <p:nvPr/>
        </p:nvSpPr>
        <p:spPr>
          <a:xfrm rot="14296378">
            <a:off x="6199749" y="3924284"/>
            <a:ext cx="936104" cy="1728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969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76CB29C-2EE3-4918-848C-747A145799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47" y="622925"/>
            <a:ext cx="3489852" cy="4653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535E5DC-CCB2-4FB2-9190-D050F4B408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601" y="144015"/>
            <a:ext cx="3489852" cy="4653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C52DAFB-8F4E-4A91-AB5F-2CBA6AD15515}"/>
              </a:ext>
            </a:extLst>
          </p:cNvPr>
          <p:cNvSpPr/>
          <p:nvPr/>
        </p:nvSpPr>
        <p:spPr>
          <a:xfrm>
            <a:off x="5673560" y="5942687"/>
            <a:ext cx="34174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асфальтового покрытия по адресу: пр. Большевиков д. 22</a:t>
            </a:r>
            <a:endParaRPr lang="ru-RU" sz="16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3E6ADF3-6B81-4AD6-9FF4-7902A38B83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844824"/>
            <a:ext cx="2931983" cy="3909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Выгнутая вправо стрелка 4"/>
          <p:cNvSpPr/>
          <p:nvPr/>
        </p:nvSpPr>
        <p:spPr>
          <a:xfrm rot="17290627" flipH="1">
            <a:off x="2435329" y="4204140"/>
            <a:ext cx="1158609" cy="225699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002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C7CEB5D2-2BA2-45E7-B587-B43EB9C59712}"/>
              </a:ext>
            </a:extLst>
          </p:cNvPr>
          <p:cNvSpPr txBox="1">
            <a:spLocks/>
          </p:cNvSpPr>
          <p:nvPr/>
        </p:nvSpPr>
        <p:spPr>
          <a:xfrm>
            <a:off x="395536" y="-993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ГАЗОНОВ И РАЗМЕЩЕНИЕ ГАЗОННОГО ОГРАЖДЕНИЯ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F2EA617-72F0-4714-A121-CC7FF64160AB}"/>
              </a:ext>
            </a:extLst>
          </p:cNvPr>
          <p:cNvSpPr/>
          <p:nvPr/>
        </p:nvSpPr>
        <p:spPr>
          <a:xfrm>
            <a:off x="3699495" y="3534726"/>
            <a:ext cx="315850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Большевиков д. 26</a:t>
            </a:r>
            <a:endParaRPr lang="ru-RU" sz="16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42A6AC6-2553-48B7-AFE6-FA2F50E6C45B}"/>
              </a:ext>
            </a:extLst>
          </p:cNvPr>
          <p:cNvSpPr/>
          <p:nvPr/>
        </p:nvSpPr>
        <p:spPr>
          <a:xfrm>
            <a:off x="695282" y="668551"/>
            <a:ext cx="76301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на территории муниципального округа отремонтировано 2 938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газонов и размещено 230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 газонных ограждений.</a:t>
            </a:r>
            <a:endParaRPr lang="ru-RU" sz="1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7AA1FBA-E1DF-4E97-961C-A7675080D1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6" t="23248" r="4929" b="11946"/>
          <a:stretch/>
        </p:blipFill>
        <p:spPr>
          <a:xfrm>
            <a:off x="4540920" y="1256094"/>
            <a:ext cx="3810992" cy="223656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544A6AF-3D77-4EB8-B672-7765C811DF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87" y="1273929"/>
            <a:ext cx="2982082" cy="223656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B87B621-A890-40BA-9DAA-B9EE46D336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1" t="30463" r="2663" b="2803"/>
          <a:stretch/>
        </p:blipFill>
        <p:spPr>
          <a:xfrm>
            <a:off x="951478" y="3878397"/>
            <a:ext cx="4174433" cy="2311052"/>
          </a:xfrm>
          <a:prstGeom prst="rect">
            <a:avLst/>
          </a:prstGeom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443C0ED-28E5-49E4-A394-5F1D2115F666}"/>
              </a:ext>
            </a:extLst>
          </p:cNvPr>
          <p:cNvSpPr/>
          <p:nvPr/>
        </p:nvSpPr>
        <p:spPr>
          <a:xfrm>
            <a:off x="3959269" y="6298191"/>
            <a:ext cx="34174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Крыленко д. 5</a:t>
            </a:r>
            <a:endParaRPr lang="ru-RU" sz="1600" dirty="0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38D4E97-2CF2-4B7F-BDEB-690B7DDC7E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878397"/>
            <a:ext cx="2987824" cy="224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999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20C373D-0474-446E-981D-0096B1F13AC8}"/>
              </a:ext>
            </a:extLst>
          </p:cNvPr>
          <p:cNvSpPr/>
          <p:nvPr/>
        </p:nvSpPr>
        <p:spPr>
          <a:xfrm>
            <a:off x="621547" y="4026244"/>
            <a:ext cx="39304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Большевиков д. 21</a:t>
            </a:r>
            <a:endParaRPr lang="ru-RU" sz="16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A6DF03-DBFF-471E-8AA0-A86DA39D2D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1881"/>
            <a:ext cx="3216333" cy="3264363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7A29539-0534-4402-9A74-FAAEDE1B687C}"/>
              </a:ext>
            </a:extLst>
          </p:cNvPr>
          <p:cNvSpPr txBox="1">
            <a:spLocks/>
          </p:cNvSpPr>
          <p:nvPr/>
        </p:nvSpPr>
        <p:spPr>
          <a:xfrm>
            <a:off x="559564" y="-619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ПЕСЧАНО-ГРАВИЙНОГО ПОКРЫТИЯ ДОРОЖЕК И ПЛОЩАДОК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E52C3B-F715-4E50-A948-A0CB6CF0E4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1" t="6950" r="19958" b="51303"/>
          <a:stretch/>
        </p:blipFill>
        <p:spPr>
          <a:xfrm>
            <a:off x="4591956" y="761881"/>
            <a:ext cx="3992480" cy="334487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98C1B74-0201-436F-85F5-23F7C1AC8F65}"/>
              </a:ext>
            </a:extLst>
          </p:cNvPr>
          <p:cNvSpPr/>
          <p:nvPr/>
        </p:nvSpPr>
        <p:spPr>
          <a:xfrm>
            <a:off x="4359377" y="4115635"/>
            <a:ext cx="34174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Искровский 25</a:t>
            </a:r>
            <a:endParaRPr lang="ru-RU" sz="16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FE7011C-3BB6-4D99-889A-11A22632A97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1" t="28816" r="25290" b="37788"/>
          <a:stretch/>
        </p:blipFill>
        <p:spPr>
          <a:xfrm>
            <a:off x="803558" y="4392242"/>
            <a:ext cx="3240360" cy="229030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689B79E-06B5-43EF-B5CD-5AD1AD15E67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42" r="17711" b="16059"/>
          <a:stretch/>
        </p:blipFill>
        <p:spPr>
          <a:xfrm>
            <a:off x="6156176" y="4359036"/>
            <a:ext cx="2442769" cy="2304257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6F5EF95-68CD-425C-AB11-8BFEE6377E54}"/>
              </a:ext>
            </a:extLst>
          </p:cNvPr>
          <p:cNvSpPr/>
          <p:nvPr/>
        </p:nvSpPr>
        <p:spPr>
          <a:xfrm>
            <a:off x="4355976" y="6324739"/>
            <a:ext cx="34174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Искровский 26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018332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ЦВЕТОЧНОЕ ОФОРМЛЕНИЕ ОКРУГА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04D939A-B54C-4C0C-88FF-8975507F37E7}"/>
              </a:ext>
            </a:extLst>
          </p:cNvPr>
          <p:cNvSpPr/>
          <p:nvPr/>
        </p:nvSpPr>
        <p:spPr>
          <a:xfrm>
            <a:off x="6535966" y="5795151"/>
            <a:ext cx="25473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Цветочный комплекс по адресу: ул. Крыленко д. 9</a:t>
            </a:r>
            <a:endParaRPr lang="ru-RU" sz="1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E819B63-D5A2-4D01-9961-69307409E5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9" t="31705" r="6964"/>
          <a:stretch/>
        </p:blipFill>
        <p:spPr>
          <a:xfrm>
            <a:off x="6596606" y="2213324"/>
            <a:ext cx="2426114" cy="354084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D73418-8C1B-41E6-8B1B-47C8BF83AFEF}"/>
              </a:ext>
            </a:extLst>
          </p:cNvPr>
          <p:cNvSpPr/>
          <p:nvPr/>
        </p:nvSpPr>
        <p:spPr>
          <a:xfrm>
            <a:off x="251520" y="918302"/>
            <a:ext cx="475252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на территории муниципального округа высажены однолетние цветочные культуры в клумбы и вазоны общей площадью 406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E69F20C-B6D7-44D7-BBA1-508003BE13C0}"/>
              </a:ext>
            </a:extLst>
          </p:cNvPr>
          <p:cNvSpPr/>
          <p:nvPr/>
        </p:nvSpPr>
        <p:spPr>
          <a:xfrm>
            <a:off x="333735" y="5754170"/>
            <a:ext cx="28092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Цветочный комплекс по адресу: пр. ул. Крыленко д. 43</a:t>
            </a:r>
            <a:endParaRPr lang="ru-RU" sz="1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A0CD28C-8F5C-4A64-8C6F-B1D17B9A6E63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13" t="7637" r="913" b="19468"/>
          <a:stretch/>
        </p:blipFill>
        <p:spPr bwMode="auto">
          <a:xfrm>
            <a:off x="3191724" y="4254239"/>
            <a:ext cx="3212985" cy="17717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D839B4D-7A3C-436C-ABAD-4CD2CA3C2FE9}"/>
              </a:ext>
            </a:extLst>
          </p:cNvPr>
          <p:cNvSpPr/>
          <p:nvPr/>
        </p:nvSpPr>
        <p:spPr>
          <a:xfrm>
            <a:off x="3182160" y="3691359"/>
            <a:ext cx="32321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Клумба по адресу: ул. Е. Огнева д. 4 корп. 1</a:t>
            </a:r>
            <a:endParaRPr lang="ru-RU" sz="16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4AEB37-3972-4515-A957-C41DCD8F13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30" y="2127978"/>
            <a:ext cx="2660832" cy="355518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1056CBD-24B8-41D5-98B6-2F533699280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95" r="3562"/>
          <a:stretch/>
        </p:blipFill>
        <p:spPr>
          <a:xfrm>
            <a:off x="3238927" y="1798567"/>
            <a:ext cx="3152480" cy="1847295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B24E1A91-A952-4EAE-AED2-E426D32092DF}"/>
              </a:ext>
            </a:extLst>
          </p:cNvPr>
          <p:cNvSpPr/>
          <p:nvPr/>
        </p:nvSpPr>
        <p:spPr>
          <a:xfrm>
            <a:off x="3238927" y="6110748"/>
            <a:ext cx="3152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Цветочный комплекс по адресу: пр. Искровский д. 23 корп. 1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559307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СПОРТИВНЫХ ПЛОЩАДОК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МУНИЦИПАЛЬНОГО ОКРУГА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311FBC0-A860-4813-81D6-935C1554EE56}"/>
              </a:ext>
            </a:extLst>
          </p:cNvPr>
          <p:cNvSpPr/>
          <p:nvPr/>
        </p:nvSpPr>
        <p:spPr>
          <a:xfrm>
            <a:off x="186855" y="751220"/>
            <a:ext cx="84554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на территории муниципального округа </a:t>
            </a:r>
          </a:p>
          <a:p>
            <a:pPr indent="45720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отремонтировано 4 спортивных площадки.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93DA68-E648-410E-95DC-D37D0D65E2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2" t="7337" b="30014"/>
          <a:stretch/>
        </p:blipFill>
        <p:spPr>
          <a:xfrm>
            <a:off x="454603" y="1444389"/>
            <a:ext cx="4213692" cy="228785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0198F66-40B3-4D2E-AFA0-066A9228C7B8}"/>
              </a:ext>
            </a:extLst>
          </p:cNvPr>
          <p:cNvSpPr/>
          <p:nvPr/>
        </p:nvSpPr>
        <p:spPr>
          <a:xfrm>
            <a:off x="756450" y="3767896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Крыленко д. 43 корпус 2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F3B428D-396F-4B14-821D-87957C7695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66"/>
          <a:stretch/>
        </p:blipFill>
        <p:spPr>
          <a:xfrm>
            <a:off x="4885467" y="1444389"/>
            <a:ext cx="3993411" cy="2287856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C2825A5-7D4A-472D-8F0E-B4FA258097F3}"/>
              </a:ext>
            </a:extLst>
          </p:cNvPr>
          <p:cNvSpPr/>
          <p:nvPr/>
        </p:nvSpPr>
        <p:spPr>
          <a:xfrm>
            <a:off x="5474001" y="3746384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Шотмана д. 12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1B66C29-EB54-4455-AAB7-4C4194643A1A}"/>
              </a:ext>
            </a:extLst>
          </p:cNvPr>
          <p:cNvSpPr/>
          <p:nvPr/>
        </p:nvSpPr>
        <p:spPr>
          <a:xfrm>
            <a:off x="1246252" y="6392683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Крыленко д. 29/4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FFD9D8A-F249-4DC2-A475-EA12047E3E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0" t="17127" r="5860" b="26901"/>
          <a:stretch/>
        </p:blipFill>
        <p:spPr>
          <a:xfrm>
            <a:off x="454603" y="4172412"/>
            <a:ext cx="4213692" cy="2118658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B65F6D5-C553-44F2-88E8-EE9BAD680EE6}"/>
              </a:ext>
            </a:extLst>
          </p:cNvPr>
          <p:cNvSpPr/>
          <p:nvPr/>
        </p:nvSpPr>
        <p:spPr>
          <a:xfrm>
            <a:off x="5474001" y="6344545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Тельмана д. 48/4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57AB70B-D7C4-463F-BBE1-DEEE2D6AAEB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0" b="16024"/>
          <a:stretch/>
        </p:blipFill>
        <p:spPr>
          <a:xfrm>
            <a:off x="4821349" y="4169566"/>
            <a:ext cx="4079021" cy="212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45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0BF461F-8441-4561-8598-CED845DBC5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74" t="18045" r="7642" b="10372"/>
          <a:stretch/>
        </p:blipFill>
        <p:spPr>
          <a:xfrm>
            <a:off x="151176" y="4093352"/>
            <a:ext cx="4373070" cy="258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НОВЫХ ДЕТСКИХ ПЛОЩАДОК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ОКРУГА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311FBC0-A860-4813-81D6-935C1554EE56}"/>
              </a:ext>
            </a:extLst>
          </p:cNvPr>
          <p:cNvSpPr/>
          <p:nvPr/>
        </p:nvSpPr>
        <p:spPr>
          <a:xfrm>
            <a:off x="323529" y="841824"/>
            <a:ext cx="86804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на территории муниципального округа были размещены 3 новые, инклюзивные, детские площадки организованные на принципах универсального дизайна.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5241D33-29D9-4D5E-BAD0-2C7261B89E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31" t="24150" r="5949" b="-1"/>
          <a:stretch/>
        </p:blipFill>
        <p:spPr>
          <a:xfrm>
            <a:off x="3275857" y="1426599"/>
            <a:ext cx="5728138" cy="3434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25D2F0F-B3DD-40DF-9281-91F824F44DAB}"/>
              </a:ext>
            </a:extLst>
          </p:cNvPr>
          <p:cNvSpPr/>
          <p:nvPr/>
        </p:nvSpPr>
        <p:spPr>
          <a:xfrm>
            <a:off x="4513076" y="5387001"/>
            <a:ext cx="35873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площадка по адресу </a:t>
            </a:r>
          </a:p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Большевиков д. 31</a:t>
            </a:r>
          </a:p>
        </p:txBody>
      </p:sp>
    </p:spTree>
    <p:extLst>
      <p:ext uri="{BB962C8B-B14F-4D97-AF65-F5344CB8AC3E}">
        <p14:creationId xmlns:p14="http://schemas.microsoft.com/office/powerpoint/2010/main" val="1066109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0198F66-40B3-4D2E-AFA0-066A9228C7B8}"/>
              </a:ext>
            </a:extLst>
          </p:cNvPr>
          <p:cNvSpPr/>
          <p:nvPr/>
        </p:nvSpPr>
        <p:spPr>
          <a:xfrm>
            <a:off x="245923" y="4241131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площадка по адресу</a:t>
            </a:r>
          </a:p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Крыленко д. 45 корпус 2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BCEB24-0733-47E2-A65A-63A91A78BC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5" t="-2864" r="-1551" b="29215"/>
          <a:stretch/>
        </p:blipFill>
        <p:spPr>
          <a:xfrm>
            <a:off x="3707904" y="3390103"/>
            <a:ext cx="5436096" cy="3341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9B3F9F-5E8A-44F6-8DF3-1ADB2C223B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2" t="6138" b="12621"/>
          <a:stretch/>
        </p:blipFill>
        <p:spPr>
          <a:xfrm>
            <a:off x="251520" y="260648"/>
            <a:ext cx="5322450" cy="3244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2229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BAA532D-B6C2-4D63-A5BD-2BC16F9669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3" t="36354" r="2008" b="6948"/>
          <a:stretch/>
        </p:blipFill>
        <p:spPr>
          <a:xfrm>
            <a:off x="3707904" y="4135429"/>
            <a:ext cx="5312138" cy="2569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0198F66-40B3-4D2E-AFA0-066A9228C7B8}"/>
              </a:ext>
            </a:extLst>
          </p:cNvPr>
          <p:cNvSpPr/>
          <p:nvPr/>
        </p:nvSpPr>
        <p:spPr>
          <a:xfrm>
            <a:off x="407274" y="4723258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площадка по адресу</a:t>
            </a:r>
          </a:p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Тельмана д. 48/4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8B9DE39-BC83-4136-B498-519CF21334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56" r="8925" b="22700"/>
          <a:stretch/>
        </p:blipFill>
        <p:spPr>
          <a:xfrm>
            <a:off x="4676899" y="271825"/>
            <a:ext cx="4315764" cy="3744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8BF5C8-D71C-4E72-A7B3-C734EE5111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7" t="14037" r="16952" b="11104"/>
          <a:stretch/>
        </p:blipFill>
        <p:spPr>
          <a:xfrm>
            <a:off x="181590" y="271825"/>
            <a:ext cx="4392488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8732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КОМПЛЕКСНОЕ БЛАГОУСТРОЙСТВО ВНУТРИКВАРТАЛЬНОЙ ТЕРРИТОРИИ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0198F66-40B3-4D2E-AFA0-066A9228C7B8}"/>
              </a:ext>
            </a:extLst>
          </p:cNvPr>
          <p:cNvSpPr/>
          <p:nvPr/>
        </p:nvSpPr>
        <p:spPr>
          <a:xfrm>
            <a:off x="3705317" y="6021288"/>
            <a:ext cx="2426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Крыленко д. 45 корпуса 1 – 2 – 3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AF150A-E3BE-4A2B-B9CD-A982B981CA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39" y="836712"/>
            <a:ext cx="2304256" cy="307234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D9C333F-2ED8-4987-976F-2325A9165F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718" y="836712"/>
            <a:ext cx="2600542" cy="346738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97D2A5-F244-4D6E-96C4-3B8F3419DC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56" y="4131915"/>
            <a:ext cx="3292323" cy="246924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DC683B4-A4BE-4924-86E9-CEF16C958B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096" y="4509120"/>
            <a:ext cx="2733377" cy="205003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387C43A-0A95-48F1-A7DB-BFA4803C0A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841" y="998879"/>
            <a:ext cx="3072342" cy="230425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F8DD0EA-701B-44F1-B4A7-7885F496AED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0" t="6430" r="15350" b="8001"/>
          <a:stretch/>
        </p:blipFill>
        <p:spPr>
          <a:xfrm rot="5400000">
            <a:off x="3762673" y="3709639"/>
            <a:ext cx="2224888" cy="191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34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КОМПЕНСАЦИОННОЕ ОЗЕЛЕНЕНИЕ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УХОД ЗА ЗЕЛЕНЫМИ НАСАЖДЕНИЯМИ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12F0B52-A727-446E-AFDA-E575A3EF920D}"/>
              </a:ext>
            </a:extLst>
          </p:cNvPr>
          <p:cNvSpPr/>
          <p:nvPr/>
        </p:nvSpPr>
        <p:spPr>
          <a:xfrm>
            <a:off x="997459" y="6104475"/>
            <a:ext cx="23544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Весенние посадки рябин по адресу: пр. Большевиков д. 21</a:t>
            </a:r>
            <a:endParaRPr lang="ru-RU" sz="12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F18C0B9-84FD-4D27-A0C9-A92D636C7626}"/>
              </a:ext>
            </a:extLst>
          </p:cNvPr>
          <p:cNvSpPr/>
          <p:nvPr/>
        </p:nvSpPr>
        <p:spPr>
          <a:xfrm>
            <a:off x="554420" y="3729031"/>
            <a:ext cx="26494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Осенние посадки сосны по адресу: ул. Крыленко д. 45 корп. 2</a:t>
            </a:r>
            <a:endParaRPr lang="ru-RU" sz="12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3214416-A792-4E3D-83D0-E26A73FD4433}"/>
              </a:ext>
            </a:extLst>
          </p:cNvPr>
          <p:cNvSpPr/>
          <p:nvPr/>
        </p:nvSpPr>
        <p:spPr>
          <a:xfrm>
            <a:off x="5868145" y="5543297"/>
            <a:ext cx="24576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Полив посадок прошлых лет по адресу: ул. Дыбенко д. 25 корп. 4</a:t>
            </a:r>
            <a:endParaRPr lang="ru-RU" sz="12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4A225EC-B8F4-4D0A-926D-756160BD5EF5}"/>
              </a:ext>
            </a:extLst>
          </p:cNvPr>
          <p:cNvSpPr/>
          <p:nvPr/>
        </p:nvSpPr>
        <p:spPr>
          <a:xfrm>
            <a:off x="4430188" y="1236463"/>
            <a:ext cx="39215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на территории муниципального округа, в рамках компенсационного озеленения,  высажено 165 единиц древесно-кустарниковой растительности.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574C59B-B3A0-42F1-8568-C67CD32D59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74" t="12565" r="13196" b="12173"/>
          <a:stretch/>
        </p:blipFill>
        <p:spPr>
          <a:xfrm>
            <a:off x="5868144" y="2224629"/>
            <a:ext cx="2457646" cy="321840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FB94272-F03E-4344-9F18-A20C3C691A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21" y="1122754"/>
            <a:ext cx="3369508" cy="252713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927B664-5859-4865-B10A-84ACFB5ABCB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86" t="2754" r="14834" b="20727"/>
          <a:stretch/>
        </p:blipFill>
        <p:spPr>
          <a:xfrm>
            <a:off x="3326058" y="3751236"/>
            <a:ext cx="2254055" cy="297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810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27DA274-199D-4299-9D68-CF57715A4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43" r="5224" b="37161"/>
          <a:stretch/>
        </p:blipFill>
        <p:spPr>
          <a:xfrm>
            <a:off x="4641577" y="764803"/>
            <a:ext cx="4255994" cy="30836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СЪЕЗДОВ (БОРДЮРНЫХ ПАНДУСОВ) ДЛЯ МГН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04D939A-B54C-4C0C-88FF-8975507F37E7}"/>
              </a:ext>
            </a:extLst>
          </p:cNvPr>
          <p:cNvSpPr/>
          <p:nvPr/>
        </p:nvSpPr>
        <p:spPr>
          <a:xfrm>
            <a:off x="6180810" y="3511250"/>
            <a:ext cx="28521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Большевиков д. 35 корп. 3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9E3C8C5-EACB-4AFD-A2ED-8B32A56B7606}"/>
              </a:ext>
            </a:extLst>
          </p:cNvPr>
          <p:cNvSpPr/>
          <p:nvPr/>
        </p:nvSpPr>
        <p:spPr>
          <a:xfrm>
            <a:off x="457577" y="646213"/>
            <a:ext cx="40837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на территории муниципального округа, в рамках организации доступной среды, для маломобильных групп населения (МГН) 16 сопряжений пешеходных дорожек с внутриквартальными проездами были оборудованы съездами (пандусами), отвечающим современным требованиям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0F251EB-C603-4A81-A225-E87A3B2404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7" b="9320"/>
          <a:stretch/>
        </p:blipFill>
        <p:spPr>
          <a:xfrm rot="5400000">
            <a:off x="308561" y="2543756"/>
            <a:ext cx="4381799" cy="3907523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4B6DEA6-92E6-4600-88AD-252ED3A5FD7B}"/>
              </a:ext>
            </a:extLst>
          </p:cNvPr>
          <p:cNvSpPr/>
          <p:nvPr/>
        </p:nvSpPr>
        <p:spPr>
          <a:xfrm>
            <a:off x="661203" y="6328862"/>
            <a:ext cx="21995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Искровский д. 26</a:t>
            </a:r>
            <a:endParaRPr lang="ru-RU" sz="16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6CA2FDA-3355-4C52-97F8-22D83A909D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9" t="27553" r="30384" b="30394"/>
          <a:stretch/>
        </p:blipFill>
        <p:spPr>
          <a:xfrm>
            <a:off x="4641577" y="4021759"/>
            <a:ext cx="3078466" cy="2666658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6148CE7-F460-4F6C-8117-80DCCCFD4B59}"/>
              </a:ext>
            </a:extLst>
          </p:cNvPr>
          <p:cNvSpPr/>
          <p:nvPr/>
        </p:nvSpPr>
        <p:spPr>
          <a:xfrm>
            <a:off x="5940152" y="6328862"/>
            <a:ext cx="25202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Тельмана д. 48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2359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2800B3-C6FE-495F-BBBC-7459F07242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1" r="6123" b="16297"/>
          <a:stretch/>
        </p:blipFill>
        <p:spPr>
          <a:xfrm>
            <a:off x="5008006" y="886908"/>
            <a:ext cx="3919005" cy="532764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C7EA51-CEF8-4C87-A0F4-06FE47A760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9694" y="1552866"/>
            <a:ext cx="5327649" cy="3995737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D58668-6DC8-4A4F-93CB-D079400F7D38}"/>
              </a:ext>
            </a:extLst>
          </p:cNvPr>
          <p:cNvSpPr/>
          <p:nvPr/>
        </p:nvSpPr>
        <p:spPr>
          <a:xfrm>
            <a:off x="576262" y="358296"/>
            <a:ext cx="57473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съезда для МГН по адресу: пр. Большевиков д. 35 </a:t>
            </a:r>
            <a:endParaRPr lang="ru-RU" sz="1600" dirty="0"/>
          </a:p>
        </p:txBody>
      </p:sp>
      <p:sp>
        <p:nvSpPr>
          <p:cNvPr id="6" name="Выгнутая влево стрелка 2">
            <a:extLst>
              <a:ext uri="{FF2B5EF4-FFF2-40B4-BE49-F238E27FC236}">
                <a16:creationId xmlns:a16="http://schemas.microsoft.com/office/drawing/2014/main" id="{AC6F11A5-1C86-40FC-8CF1-282C0AE2133B}"/>
              </a:ext>
            </a:extLst>
          </p:cNvPr>
          <p:cNvSpPr/>
          <p:nvPr/>
        </p:nvSpPr>
        <p:spPr>
          <a:xfrm rot="5794180" flipH="1" flipV="1">
            <a:off x="3955666" y="3714300"/>
            <a:ext cx="1452596" cy="3533320"/>
          </a:xfrm>
          <a:prstGeom prst="curvedRightArrow">
            <a:avLst>
              <a:gd name="adj1" fmla="val 25000"/>
              <a:gd name="adj2" fmla="val 50000"/>
              <a:gd name="adj3" fmla="val 273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559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ABD8963-F7ED-4A40-9BD1-046DF91B1B58}"/>
              </a:ext>
            </a:extLst>
          </p:cNvPr>
          <p:cNvSpPr/>
          <p:nvPr/>
        </p:nvSpPr>
        <p:spPr>
          <a:xfrm>
            <a:off x="3739234" y="149852"/>
            <a:ext cx="28906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Шотмана д. 9</a:t>
            </a:r>
            <a:endParaRPr lang="ru-RU" sz="1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E544E9-3B5B-4E64-9734-D9B59181B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22" t="7632" r="10748"/>
          <a:stretch/>
        </p:blipFill>
        <p:spPr>
          <a:xfrm rot="5400000">
            <a:off x="857714" y="641682"/>
            <a:ext cx="3005130" cy="285666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875A435-B310-4D64-944C-CED3B9C627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3845" y="3795978"/>
            <a:ext cx="2865761" cy="289066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454ADC6-C0D4-47C2-9D61-C3245001070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48" t="4903" r="16794" b="7767"/>
          <a:stretch/>
        </p:blipFill>
        <p:spPr>
          <a:xfrm>
            <a:off x="5221072" y="3820898"/>
            <a:ext cx="2890661" cy="286576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A2DBC88-B99F-4D57-B258-2984B5790F0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4" t="31559" r="22562" b="9295"/>
          <a:stretch/>
        </p:blipFill>
        <p:spPr>
          <a:xfrm>
            <a:off x="5221072" y="567449"/>
            <a:ext cx="2890661" cy="3005129"/>
          </a:xfrm>
          <a:prstGeom prst="rect">
            <a:avLst/>
          </a:prstGeom>
        </p:spPr>
      </p:pic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6C2771E9-F084-418F-AE57-2D175D072AEB}"/>
              </a:ext>
            </a:extLst>
          </p:cNvPr>
          <p:cNvSpPr/>
          <p:nvPr/>
        </p:nvSpPr>
        <p:spPr>
          <a:xfrm>
            <a:off x="3920697" y="1772816"/>
            <a:ext cx="1225130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: вправо 10">
            <a:extLst>
              <a:ext uri="{FF2B5EF4-FFF2-40B4-BE49-F238E27FC236}">
                <a16:creationId xmlns:a16="http://schemas.microsoft.com/office/drawing/2014/main" id="{66FCFD56-2792-4085-AFFD-9BEE786C068F}"/>
              </a:ext>
            </a:extLst>
          </p:cNvPr>
          <p:cNvSpPr/>
          <p:nvPr/>
        </p:nvSpPr>
        <p:spPr>
          <a:xfrm>
            <a:off x="3959435" y="4737252"/>
            <a:ext cx="1225130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461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САНИТАРНЫХ РУБОК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(В ТОМ ЧИСЛЕ УДАЛЕНИЕ АВАРИЙНЫХ, БОЛЬНЫХ ДЕРЕВЬЕВ И КУСТАРНИКОВ)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9E3C8C5-EACB-4AFD-A2ED-8B32A56B7606}"/>
              </a:ext>
            </a:extLst>
          </p:cNvPr>
          <p:cNvSpPr/>
          <p:nvPr/>
        </p:nvSpPr>
        <p:spPr>
          <a:xfrm>
            <a:off x="418656" y="930796"/>
            <a:ext cx="54766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на территории муниципального округа, в рамках проведения работ по санитарным рубкам (в том числе удаление аварийных, больных деревьев и кустарников), было удалено 55 деревьев.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2A83BB-E386-4D79-A415-B8F77D201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011" y="2492897"/>
            <a:ext cx="2520280" cy="345493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D5FA460-3066-4E0B-A95B-ADED3E6CA7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8" b="15750"/>
          <a:stretch/>
        </p:blipFill>
        <p:spPr>
          <a:xfrm>
            <a:off x="6021591" y="836711"/>
            <a:ext cx="2870889" cy="43044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5E23550-9A23-4492-BBB5-DC07D68081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7" r="13802" b="6282"/>
          <a:stretch/>
        </p:blipFill>
        <p:spPr>
          <a:xfrm>
            <a:off x="280430" y="2052052"/>
            <a:ext cx="2968281" cy="4473291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E68501E-2FA5-4602-B359-D170D22834ED}"/>
              </a:ext>
            </a:extLst>
          </p:cNvPr>
          <p:cNvSpPr/>
          <p:nvPr/>
        </p:nvSpPr>
        <p:spPr>
          <a:xfrm>
            <a:off x="6021591" y="5157209"/>
            <a:ext cx="28906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Пр. Большевиков д. 33 корп. 4</a:t>
            </a:r>
            <a:endParaRPr lang="ru-RU" sz="160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4B1A8AD9-6B40-45FC-B8EF-881E1F1A5589}"/>
              </a:ext>
            </a:extLst>
          </p:cNvPr>
          <p:cNvSpPr/>
          <p:nvPr/>
        </p:nvSpPr>
        <p:spPr>
          <a:xfrm>
            <a:off x="827584" y="6513324"/>
            <a:ext cx="28906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Тельмана д. 32</a:t>
            </a:r>
            <a:endParaRPr lang="ru-RU" sz="16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E61FB33C-F8EB-42B1-B1B4-420D094BDA9E}"/>
              </a:ext>
            </a:extLst>
          </p:cNvPr>
          <p:cNvSpPr/>
          <p:nvPr/>
        </p:nvSpPr>
        <p:spPr>
          <a:xfrm>
            <a:off x="3491880" y="5963924"/>
            <a:ext cx="28906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 Крыленко 21 корп. 2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7152268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03347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БЮДЖЕТНОГО УЧРЕЖДЕНИЯ «НЕВСКОЕ-54»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350C36C-C995-4797-96C3-64C2C3FCE506}"/>
              </a:ext>
            </a:extLst>
          </p:cNvPr>
          <p:cNvSpPr/>
          <p:nvPr/>
        </p:nvSpPr>
        <p:spPr>
          <a:xfrm>
            <a:off x="85593" y="4795897"/>
            <a:ext cx="55665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Учреждение обслуживало и осуществляло ремонт детского игрового, спортивного оборудования, уличной мебели и МАФ на 53 детских площадках, 14 спортивных площадках,  31 площадки для отдыха.  Уборка осуществлялась на территории 36,5 га. Также Учреждение в установленные сроки осуществляло устранение аварийности  асфальтового покрытия на внутриквартальных проездах и снос аварийных деревьев угроз.</a:t>
            </a:r>
            <a:endParaRPr lang="ru-RU" sz="1600" dirty="0"/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291CC923-D497-4257-B1F4-B8C3CC3DFA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8" t="5071" r="16429" b="21888"/>
          <a:stretch/>
        </p:blipFill>
        <p:spPr bwMode="auto">
          <a:xfrm>
            <a:off x="5807091" y="692696"/>
            <a:ext cx="3056667" cy="205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269910-E053-4F35-935B-9F3AC6E6DA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65" y="692696"/>
            <a:ext cx="5411555" cy="40586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23AB90-3E82-4864-A03D-F5C17081AD8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092" y="2972043"/>
            <a:ext cx="3096344" cy="370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6995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енис\Desktop\ФОТО МБУ\Уборка листвы 2015\20151106_144402.jpg">
            <a:extLst>
              <a:ext uri="{FF2B5EF4-FFF2-40B4-BE49-F238E27FC236}">
                <a16:creationId xmlns:a16="http://schemas.microsoft.com/office/drawing/2014/main" id="{76F0052B-07F0-4BE4-B64D-92F1F2C33B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2" t="18095" r="6479" b="15397"/>
          <a:stretch/>
        </p:blipFill>
        <p:spPr bwMode="auto">
          <a:xfrm>
            <a:off x="298634" y="193922"/>
            <a:ext cx="4331297" cy="265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24BD3DF-F93F-4598-B2A8-332DC75F90DC}"/>
              </a:ext>
            </a:extLst>
          </p:cNvPr>
          <p:cNvSpPr/>
          <p:nvPr/>
        </p:nvSpPr>
        <p:spPr>
          <a:xfrm>
            <a:off x="4788024" y="404664"/>
            <a:ext cx="41559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Уборка территорий зеленых насаждений общего пользования местного значения от опавшей листвы. </a:t>
            </a:r>
            <a:endParaRPr lang="ru-RU" sz="1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9455B48-3374-41D9-B1F5-55D4F040AE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3" t="17968" r="37582" b="31563"/>
          <a:stretch/>
        </p:blipFill>
        <p:spPr>
          <a:xfrm>
            <a:off x="298634" y="2996952"/>
            <a:ext cx="4331297" cy="366712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C5C1A17-B950-4F2A-A990-A33DF0E8A1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" t="4987" r="349" b="2690"/>
          <a:stretch/>
        </p:blipFill>
        <p:spPr>
          <a:xfrm>
            <a:off x="4788024" y="1341619"/>
            <a:ext cx="4155925" cy="532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169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24BD3DF-F93F-4598-B2A8-332DC75F90DC}"/>
              </a:ext>
            </a:extLst>
          </p:cNvPr>
          <p:cNvSpPr/>
          <p:nvPr/>
        </p:nvSpPr>
        <p:spPr>
          <a:xfrm>
            <a:off x="4743742" y="3739433"/>
            <a:ext cx="38164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Выкашивание газонов по адресу ул. Крыленко д. 19</a:t>
            </a:r>
            <a:endParaRPr lang="ru-RU" sz="12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8AEADF0-4CFB-49F2-9FD7-379A2D4EF8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5" y="892704"/>
            <a:ext cx="3890753" cy="2819828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F1689FC5-BA6C-4028-ACC1-07EDF96121CF}"/>
              </a:ext>
            </a:extLst>
          </p:cNvPr>
          <p:cNvSpPr txBox="1">
            <a:spLocks/>
          </p:cNvSpPr>
          <p:nvPr/>
        </p:nvSpPr>
        <p:spPr>
          <a:xfrm>
            <a:off x="469306" y="147813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ВЫКАШИВАНИЕ ГАЗОНОВ НА ТЕРРИТОРИЯХ ЗЕЛЕНЫХ НАСАЖДЕНИЙ ОБЩЕГО ПОЛЬЗОВАНИЯ МЕСТНОГО ЗНАЧЕНИЯ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37A62C4-0665-4BE7-A378-1E7D951499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19"/>
          <a:stretch/>
        </p:blipFill>
        <p:spPr>
          <a:xfrm>
            <a:off x="4677715" y="892704"/>
            <a:ext cx="4273126" cy="281982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C2C8CD1-8EEA-4568-854B-0BAC385D56F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38"/>
          <a:stretch/>
        </p:blipFill>
        <p:spPr>
          <a:xfrm>
            <a:off x="525728" y="4078237"/>
            <a:ext cx="3861279" cy="2344625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D476C7F-D797-4F78-8DC8-BFD53B82CE3B}"/>
              </a:ext>
            </a:extLst>
          </p:cNvPr>
          <p:cNvSpPr/>
          <p:nvPr/>
        </p:nvSpPr>
        <p:spPr>
          <a:xfrm>
            <a:off x="570584" y="6471008"/>
            <a:ext cx="381642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Выкашивание газонов по адресу: ул. Тельмана д. 42 </a:t>
            </a:r>
            <a:endParaRPr lang="ru-RU" sz="1200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BBFC6C5-52D7-4AE1-B90D-C59F85F492F4}"/>
              </a:ext>
            </a:extLst>
          </p:cNvPr>
          <p:cNvSpPr/>
          <p:nvPr/>
        </p:nvSpPr>
        <p:spPr>
          <a:xfrm>
            <a:off x="604120" y="3756885"/>
            <a:ext cx="365211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Скошенный газон по адресу: ул. Крыленко д. 29</a:t>
            </a:r>
            <a:endParaRPr lang="ru-RU" sz="1200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AEC4F38-F1D9-4BE5-998F-53BB1B986E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0" t="13373" r="590" b="517"/>
          <a:stretch/>
        </p:blipFill>
        <p:spPr>
          <a:xfrm>
            <a:off x="4648534" y="4059316"/>
            <a:ext cx="4273126" cy="2368808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A2C6869-2E2A-4919-9282-935318A4EA5A}"/>
              </a:ext>
            </a:extLst>
          </p:cNvPr>
          <p:cNvSpPr/>
          <p:nvPr/>
        </p:nvSpPr>
        <p:spPr>
          <a:xfrm>
            <a:off x="4677714" y="6471008"/>
            <a:ext cx="421476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Сгребание скошенной травы по адресу ул. Шотмана д. 14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1213199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894" y="-216286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БЛАГОУСТРОЙСТВЕ ОКРУГА МОЛОДЕЖНОГО ОТРЯДА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350C36C-C995-4797-96C3-64C2C3FCE506}"/>
              </a:ext>
            </a:extLst>
          </p:cNvPr>
          <p:cNvSpPr/>
          <p:nvPr/>
        </p:nvSpPr>
        <p:spPr>
          <a:xfrm>
            <a:off x="5019636" y="5837858"/>
            <a:ext cx="38770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местным жителям в уходе за «Сиреневым садиком» по адресу: ул. Крыленко д. 25 корп. 1</a:t>
            </a:r>
            <a:endParaRPr lang="ru-RU" sz="16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95715798-9D3B-4EC9-A270-269D37A0F775}"/>
              </a:ext>
            </a:extLst>
          </p:cNvPr>
          <p:cNvSpPr/>
          <p:nvPr/>
        </p:nvSpPr>
        <p:spPr>
          <a:xfrm>
            <a:off x="5522" y="3189327"/>
            <a:ext cx="5204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Посадка рассады в цветник по адресу ул. Тельмана д. 46</a:t>
            </a:r>
            <a:endParaRPr lang="ru-RU" sz="160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ABDB1FC-786C-4BA7-A3FF-264FF89A34FB}"/>
              </a:ext>
            </a:extLst>
          </p:cNvPr>
          <p:cNvSpPr/>
          <p:nvPr/>
        </p:nvSpPr>
        <p:spPr>
          <a:xfrm>
            <a:off x="53162" y="6311025"/>
            <a:ext cx="507605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Уборка скошенной травы по адресу ул. Шотмана д. 14</a:t>
            </a:r>
            <a:endParaRPr lang="ru-RU" sz="1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9ED29A-7356-4874-9C95-A53E8C339F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589" y="604643"/>
            <a:ext cx="3877025" cy="516936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27E9394-C87A-4611-8D25-55921F5AFA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12"/>
          <a:stretch/>
        </p:blipFill>
        <p:spPr>
          <a:xfrm>
            <a:off x="136037" y="3593076"/>
            <a:ext cx="4723996" cy="26531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BCF2F1-37A1-4565-B89E-8B5A4A2D26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83" t="-6025" r="9628" b="3786"/>
          <a:stretch/>
        </p:blipFill>
        <p:spPr>
          <a:xfrm rot="18785057">
            <a:off x="1115306" y="165216"/>
            <a:ext cx="2490291" cy="3644221"/>
          </a:xfrm>
          <a:prstGeom prst="snip2DiagRect">
            <a:avLst>
              <a:gd name="adj1" fmla="val 0"/>
              <a:gd name="adj2" fmla="val 50000"/>
            </a:avLst>
          </a:prstGeom>
        </p:spPr>
      </p:pic>
    </p:spTree>
    <p:extLst>
      <p:ext uri="{BB962C8B-B14F-4D97-AF65-F5344CB8AC3E}">
        <p14:creationId xmlns:p14="http://schemas.microsoft.com/office/powerpoint/2010/main" val="125589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1852</TotalTime>
  <Words>1140</Words>
  <Application>Microsoft Office PowerPoint</Application>
  <PresentationFormat>Экран (4:3)</PresentationFormat>
  <Paragraphs>116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ВНУТРИГОРОДСКОЕ МУНИЦИПАЛЬНОЕ ОБРАЗОВАНИЕ ГОРОДА ФЕДЕРАЛЬНОГО ЗНАЧЕНИЯ САНКТ-ПЕТЕРБУРГА МУНИЦИПАЛЬНЫЙ ОКРУГ №54</vt:lpstr>
      <vt:lpstr>Презентация PowerPoint</vt:lpstr>
      <vt:lpstr>ИНФОРМАЦИОННОЕ ОСВЕЩЕНИЕ  И УЧАСТИЕ ЖИТЕЛЕЙ В БЛАГОУСТРОЙСТВЕ ОКРУГА   </vt:lpstr>
      <vt:lpstr>РЕМОНТ ВНУТРИКВАРТАЛЬНЫХ ПРОЕЗДОВ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ЦВЕТОЧНОЕ ОФОРМЛЕНИЕ ОКРУГА</vt:lpstr>
      <vt:lpstr>РЕМОНТ СПОРТИВНЫХ ПЛОЩАДОК НА ТЕРРИТОРИИ МУНИЦИПАЛЬНОГО ОКРУГА</vt:lpstr>
      <vt:lpstr>РАЗМЕЩЕНИЕ НОВЫХ ДЕТСКИХ ПЛОЩАДОК НА ТЕРРИТОРИИ ОКРУГА</vt:lpstr>
      <vt:lpstr>Презентация PowerPoint</vt:lpstr>
      <vt:lpstr>Презентация PowerPoint</vt:lpstr>
      <vt:lpstr>КОМПЛЕКСНОЕ БЛАГОУСТРОЙСТВО ВНУТРИКВАРТАЛЬНОЙ ТЕРРИТОРИИ</vt:lpstr>
      <vt:lpstr>КОМПЕНСАЦИОННОЕ ОЗЕЛЕНЕНИЕ  И УХОД ЗА ЗЕЛЕНЫМИ НАСАЖДЕНИЯМИ</vt:lpstr>
      <vt:lpstr>УСТРОЙСТВО СЪЕЗДОВ (БОРДЮРНЫХ ПАНДУСОВ) ДЛЯ МГН</vt:lpstr>
      <vt:lpstr>Презентация PowerPoint</vt:lpstr>
      <vt:lpstr>Презентация PowerPoint</vt:lpstr>
      <vt:lpstr>ПРОВЕДЕНИЕ САНИТАРНЫХ РУБОК  (В ТОМ ЧИСЛЕ УДАЛЕНИЕ АВАРИЙНЫХ, БОЛЬНЫХ ДЕРЕВЬЕВ И КУСТАРНИКОВ)</vt:lpstr>
      <vt:lpstr>ДЕЯТЕЛЬНОСТЬ БЮДЖЕТНОГО УЧРЕЖДЕНИЯ «НЕВСКОЕ-54»</vt:lpstr>
      <vt:lpstr>Презентация PowerPoint</vt:lpstr>
      <vt:lpstr>Презентация PowerPoint</vt:lpstr>
      <vt:lpstr>УЧАСТИЕ В БЛАГОУСТРОЙСТВЕ ОКРУГА МОЛОДЕЖНОГО ОТРЯДА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Денис</dc:creator>
  <cp:lastModifiedBy>Денис</cp:lastModifiedBy>
  <cp:revision>211</cp:revision>
  <cp:lastPrinted>2022-10-19T15:28:20Z</cp:lastPrinted>
  <dcterms:created xsi:type="dcterms:W3CDTF">2020-09-22T09:18:26Z</dcterms:created>
  <dcterms:modified xsi:type="dcterms:W3CDTF">2022-12-21T15:42:50Z</dcterms:modified>
</cp:coreProperties>
</file>